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drawings/drawing1.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57" r:id="rId4"/>
    <p:sldId id="288" r:id="rId5"/>
    <p:sldId id="289" r:id="rId6"/>
    <p:sldId id="314" r:id="rId7"/>
    <p:sldId id="315"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273" r:id="rId32"/>
    <p:sldId id="278" r:id="rId33"/>
    <p:sldId id="260" r:id="rId34"/>
    <p:sldId id="261" r:id="rId35"/>
    <p:sldId id="279" r:id="rId36"/>
    <p:sldId id="263" r:id="rId37"/>
    <p:sldId id="274" r:id="rId38"/>
    <p:sldId id="277" r:id="rId39"/>
    <p:sldId id="275" r:id="rId40"/>
    <p:sldId id="270" r:id="rId41"/>
    <p:sldId id="276" r:id="rId42"/>
    <p:sldId id="283" r:id="rId43"/>
    <p:sldId id="284" r:id="rId44"/>
    <p:sldId id="285" r:id="rId45"/>
    <p:sldId id="316" r:id="rId46"/>
    <p:sldId id="317" r:id="rId47"/>
    <p:sldId id="318" r:id="rId48"/>
    <p:sldId id="319" r:id="rId49"/>
    <p:sldId id="267" r:id="rId5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00000"/>
    <a:srgbClr val="FF0000"/>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Светлый стиль 2 — акцент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75" d="100"/>
          <a:sy n="75" d="100"/>
        </p:scale>
        <p:origin x="77" y="36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_____Microsoft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Functions</c:v>
                </c:pt>
              </c:strCache>
            </c:strRef>
          </c:tx>
          <c:spPr>
            <a:scene3d>
              <a:camera prst="orthographicFront"/>
              <a:lightRig rig="threePt" dir="t"/>
            </a:scene3d>
            <a:sp3d prstMaterial="matte">
              <a:bevelT w="63500" h="63500" prst="artDeco"/>
              <a:contourClr>
                <a:srgbClr val="000000"/>
              </a:contourClr>
            </a:sp3d>
          </c:spPr>
          <c:invertIfNegative val="0"/>
          <c:dPt>
            <c:idx val="0"/>
            <c:invertIfNegative val="0"/>
            <c:bubble3D val="0"/>
            <c:spPr>
              <a:solidFill>
                <a:srgbClr val="0070C0"/>
              </a:solidFill>
              <a:scene3d>
                <a:camera prst="orthographicFront"/>
                <a:lightRig rig="threePt" dir="t"/>
              </a:scene3d>
              <a:sp3d prstMaterial="matte">
                <a:bevelT w="63500" h="63500" prst="artDeco"/>
                <a:contourClr>
                  <a:srgbClr val="000000"/>
                </a:contourClr>
              </a:sp3d>
            </c:spPr>
            <c:extLst xmlns:c16r2="http://schemas.microsoft.com/office/drawing/2015/06/chart">
              <c:ext xmlns:c16="http://schemas.microsoft.com/office/drawing/2014/chart" uri="{C3380CC4-5D6E-409C-BE32-E72D297353CC}">
                <c16:uniqueId val="{00000001-6259-4D58-B280-B678AED777A0}"/>
              </c:ext>
            </c:extLst>
          </c:dPt>
          <c:dPt>
            <c:idx val="1"/>
            <c:invertIfNegative val="0"/>
            <c:bubble3D val="0"/>
            <c:spPr>
              <a:solidFill>
                <a:srgbClr val="0070C0"/>
              </a:solidFill>
              <a:scene3d>
                <a:camera prst="orthographicFront"/>
                <a:lightRig rig="threePt" dir="t"/>
              </a:scene3d>
              <a:sp3d prstMaterial="matte">
                <a:bevelT w="63500" h="63500" prst="artDeco"/>
                <a:contourClr>
                  <a:srgbClr val="000000"/>
                </a:contourClr>
              </a:sp3d>
            </c:spPr>
            <c:extLst xmlns:c16r2="http://schemas.microsoft.com/office/drawing/2015/06/chart">
              <c:ext xmlns:c16="http://schemas.microsoft.com/office/drawing/2014/chart" uri="{C3380CC4-5D6E-409C-BE32-E72D297353CC}">
                <c16:uniqueId val="{00000003-6259-4D58-B280-B678AED777A0}"/>
              </c:ext>
            </c:extLst>
          </c:dPt>
          <c:dPt>
            <c:idx val="2"/>
            <c:invertIfNegative val="0"/>
            <c:bubble3D val="0"/>
            <c:spPr>
              <a:solidFill>
                <a:srgbClr val="0070C0"/>
              </a:solidFill>
              <a:scene3d>
                <a:camera prst="orthographicFront"/>
                <a:lightRig rig="threePt" dir="t"/>
              </a:scene3d>
              <a:sp3d prstMaterial="matte">
                <a:bevelT w="63500" h="63500" prst="artDeco"/>
                <a:contourClr>
                  <a:srgbClr val="000000"/>
                </a:contourClr>
              </a:sp3d>
            </c:spPr>
            <c:extLst xmlns:c16r2="http://schemas.microsoft.com/office/drawing/2015/06/chart">
              <c:ext xmlns:c16="http://schemas.microsoft.com/office/drawing/2014/chart" uri="{C3380CC4-5D6E-409C-BE32-E72D297353CC}">
                <c16:uniqueId val="{00000005-6259-4D58-B280-B678AED777A0}"/>
              </c:ext>
            </c:extLst>
          </c:dPt>
          <c:dPt>
            <c:idx val="3"/>
            <c:invertIfNegative val="0"/>
            <c:bubble3D val="0"/>
            <c:spPr>
              <a:solidFill>
                <a:srgbClr val="0070C0"/>
              </a:solidFill>
              <a:scene3d>
                <a:camera prst="orthographicFront"/>
                <a:lightRig rig="threePt" dir="t"/>
              </a:scene3d>
              <a:sp3d prstMaterial="matte">
                <a:bevelT w="63500" h="63500" prst="artDeco"/>
                <a:contourClr>
                  <a:srgbClr val="000000"/>
                </a:contourClr>
              </a:sp3d>
            </c:spPr>
            <c:extLst xmlns:c16r2="http://schemas.microsoft.com/office/drawing/2015/06/chart">
              <c:ext xmlns:c16="http://schemas.microsoft.com/office/drawing/2014/chart" uri="{C3380CC4-5D6E-409C-BE32-E72D297353CC}">
                <c16:uniqueId val="{00000007-6259-4D58-B280-B678AED777A0}"/>
              </c:ext>
            </c:extLst>
          </c:dPt>
          <c:dPt>
            <c:idx val="4"/>
            <c:invertIfNegative val="0"/>
            <c:bubble3D val="0"/>
            <c:spPr>
              <a:solidFill>
                <a:srgbClr val="0070C0"/>
              </a:solidFill>
              <a:scene3d>
                <a:camera prst="orthographicFront"/>
                <a:lightRig rig="threePt" dir="t"/>
              </a:scene3d>
              <a:sp3d prstMaterial="matte">
                <a:bevelT w="63500" h="63500" prst="artDeco"/>
                <a:contourClr>
                  <a:srgbClr val="000000"/>
                </a:contourClr>
              </a:sp3d>
            </c:spPr>
            <c:extLst xmlns:c16r2="http://schemas.microsoft.com/office/drawing/2015/06/chart">
              <c:ext xmlns:c16="http://schemas.microsoft.com/office/drawing/2014/chart" uri="{C3380CC4-5D6E-409C-BE32-E72D297353CC}">
                <c16:uniqueId val="{00000009-6259-4D58-B280-B678AED777A0}"/>
              </c:ext>
            </c:extLst>
          </c:dPt>
          <c:dPt>
            <c:idx val="5"/>
            <c:invertIfNegative val="0"/>
            <c:bubble3D val="0"/>
            <c:spPr>
              <a:solidFill>
                <a:srgbClr val="0070C0"/>
              </a:solidFill>
              <a:scene3d>
                <a:camera prst="orthographicFront"/>
                <a:lightRig rig="threePt" dir="t"/>
              </a:scene3d>
              <a:sp3d prstMaterial="matte">
                <a:bevelT w="63500" h="63500" prst="artDeco"/>
                <a:contourClr>
                  <a:srgbClr val="000000"/>
                </a:contourClr>
              </a:sp3d>
            </c:spPr>
            <c:extLst xmlns:c16r2="http://schemas.microsoft.com/office/drawing/2015/06/chart">
              <c:ext xmlns:c16="http://schemas.microsoft.com/office/drawing/2014/chart" uri="{C3380CC4-5D6E-409C-BE32-E72D297353CC}">
                <c16:uniqueId val="{0000000B-6259-4D58-B280-B678AED777A0}"/>
              </c:ext>
            </c:extLst>
          </c:dPt>
          <c:dPt>
            <c:idx val="6"/>
            <c:invertIfNegative val="0"/>
            <c:bubble3D val="0"/>
            <c:spPr>
              <a:solidFill>
                <a:srgbClr val="0070C0"/>
              </a:solidFill>
              <a:scene3d>
                <a:camera prst="orthographicFront"/>
                <a:lightRig rig="threePt" dir="t"/>
              </a:scene3d>
              <a:sp3d prstMaterial="matte">
                <a:bevelT w="63500" h="63500" prst="artDeco"/>
                <a:contourClr>
                  <a:srgbClr val="000000"/>
                </a:contourClr>
              </a:sp3d>
            </c:spPr>
            <c:extLst xmlns:c16r2="http://schemas.microsoft.com/office/drawing/2015/06/chart">
              <c:ext xmlns:c16="http://schemas.microsoft.com/office/drawing/2014/chart" uri="{C3380CC4-5D6E-409C-BE32-E72D297353CC}">
                <c16:uniqueId val="{0000000D-6259-4D58-B280-B678AED777A0}"/>
              </c:ext>
            </c:extLst>
          </c:dPt>
          <c:cat>
            <c:strRef>
              <c:f>Лист1!$A$2:$A$8</c:f>
              <c:strCache>
                <c:ptCount val="7"/>
                <c:pt idx="0">
                  <c:v>Searching for spots</c:v>
                </c:pt>
                <c:pt idx="1">
                  <c:v>Data about spots</c:v>
                </c:pt>
                <c:pt idx="2">
                  <c:v>Updating data about spots</c:v>
                </c:pt>
                <c:pt idx="3">
                  <c:v>Spot statistic</c:v>
                </c:pt>
                <c:pt idx="4">
                  <c:v>Reviews</c:v>
                </c:pt>
                <c:pt idx="5">
                  <c:v>Spot rating</c:v>
                </c:pt>
                <c:pt idx="6">
                  <c:v>Multilanguage</c:v>
                </c:pt>
              </c:strCache>
            </c:strRef>
          </c:cat>
          <c:val>
            <c:numRef>
              <c:f>Лист1!$B$2:$B$8</c:f>
              <c:numCache>
                <c:formatCode>0%</c:formatCode>
                <c:ptCount val="7"/>
                <c:pt idx="0">
                  <c:v>0.8</c:v>
                </c:pt>
                <c:pt idx="1">
                  <c:v>0.8</c:v>
                </c:pt>
                <c:pt idx="2">
                  <c:v>0.75000000000000022</c:v>
                </c:pt>
                <c:pt idx="3">
                  <c:v>0.65000000000000024</c:v>
                </c:pt>
                <c:pt idx="4">
                  <c:v>0.5</c:v>
                </c:pt>
                <c:pt idx="5">
                  <c:v>0.4</c:v>
                </c:pt>
                <c:pt idx="6">
                  <c:v>0.3000000000000001</c:v>
                </c:pt>
              </c:numCache>
            </c:numRef>
          </c:val>
          <c:extLst xmlns:c16r2="http://schemas.microsoft.com/office/drawing/2015/06/chart">
            <c:ext xmlns:c16="http://schemas.microsoft.com/office/drawing/2014/chart" uri="{C3380CC4-5D6E-409C-BE32-E72D297353CC}">
              <c16:uniqueId val="{0000000E-6259-4D58-B280-B678AED777A0}"/>
            </c:ext>
          </c:extLst>
        </c:ser>
        <c:dLbls>
          <c:showLegendKey val="0"/>
          <c:showVal val="0"/>
          <c:showCatName val="0"/>
          <c:showSerName val="0"/>
          <c:showPercent val="0"/>
          <c:showBubbleSize val="0"/>
        </c:dLbls>
        <c:gapWidth val="150"/>
        <c:axId val="505760696"/>
        <c:axId val="505759520"/>
      </c:barChart>
      <c:catAx>
        <c:axId val="505760696"/>
        <c:scaling>
          <c:orientation val="minMax"/>
        </c:scaling>
        <c:delete val="0"/>
        <c:axPos val="b"/>
        <c:numFmt formatCode="General" sourceLinked="0"/>
        <c:majorTickMark val="out"/>
        <c:minorTickMark val="none"/>
        <c:tickLblPos val="nextTo"/>
        <c:crossAx val="505759520"/>
        <c:crosses val="autoZero"/>
        <c:auto val="1"/>
        <c:lblAlgn val="ctr"/>
        <c:lblOffset val="100"/>
        <c:noMultiLvlLbl val="0"/>
      </c:catAx>
      <c:valAx>
        <c:axId val="505759520"/>
        <c:scaling>
          <c:orientation val="minMax"/>
        </c:scaling>
        <c:delete val="0"/>
        <c:axPos val="l"/>
        <c:majorGridlines/>
        <c:numFmt formatCode="0%" sourceLinked="1"/>
        <c:majorTickMark val="out"/>
        <c:minorTickMark val="none"/>
        <c:tickLblPos val="nextTo"/>
        <c:crossAx val="505760696"/>
        <c:crosses val="autoZero"/>
        <c:crossBetween val="between"/>
      </c:valAx>
    </c:plotArea>
    <c:legend>
      <c:legendPos val="r"/>
      <c:overlay val="0"/>
    </c:legend>
    <c:plotVisOnly val="1"/>
    <c:dispBlanksAs val="gap"/>
    <c:showDLblsOverMax val="0"/>
  </c:chart>
  <c:txPr>
    <a:bodyPr/>
    <a:lstStyle/>
    <a:p>
      <a:pPr>
        <a:defRPr sz="2400"/>
      </a:pPr>
      <a:endParaRPr lang="ru-RU"/>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73BFCE-303F-44C9-B815-E158B3074DD8}" type="doc">
      <dgm:prSet loTypeId="urn:microsoft.com/office/officeart/2005/8/layout/chevron2" loCatId="list" qsTypeId="urn:microsoft.com/office/officeart/2005/8/quickstyle/simple5" qsCatId="simple" csTypeId="urn:microsoft.com/office/officeart/2005/8/colors/accent1_2" csCatId="accent1" phldr="1"/>
      <dgm:spPr/>
      <dgm:t>
        <a:bodyPr/>
        <a:lstStyle/>
        <a:p>
          <a:endParaRPr lang="ru-RU"/>
        </a:p>
      </dgm:t>
    </dgm:pt>
    <dgm:pt modelId="{7BBCAB19-BBA5-4C02-AC57-AB546DFCE850}">
      <dgm:prSet phldrT="[Текст]"/>
      <dgm:spPr/>
      <dgm:t>
        <a:bodyPr/>
        <a:lstStyle/>
        <a:p>
          <a:r>
            <a:rPr lang="ru-RU" dirty="0" smtClean="0"/>
            <a:t> </a:t>
          </a:r>
          <a:endParaRPr lang="ru-RU" dirty="0"/>
        </a:p>
      </dgm:t>
    </dgm:pt>
    <dgm:pt modelId="{1607D9B2-5C91-459B-A8F5-AA95EF5D69BC}" type="parTrans" cxnId="{7FAD1BBF-B7E0-4A72-B353-67FE34BE8D5A}">
      <dgm:prSet/>
      <dgm:spPr/>
      <dgm:t>
        <a:bodyPr/>
        <a:lstStyle/>
        <a:p>
          <a:endParaRPr lang="ru-RU"/>
        </a:p>
      </dgm:t>
    </dgm:pt>
    <dgm:pt modelId="{DFE375DF-5683-4652-BE55-AF970E76C050}" type="sibTrans" cxnId="{7FAD1BBF-B7E0-4A72-B353-67FE34BE8D5A}">
      <dgm:prSet/>
      <dgm:spPr/>
      <dgm:t>
        <a:bodyPr/>
        <a:lstStyle/>
        <a:p>
          <a:endParaRPr lang="ru-RU"/>
        </a:p>
      </dgm:t>
    </dgm:pt>
    <dgm:pt modelId="{934BEACA-C247-4E8C-B657-217B6174053A}">
      <dgm:prSet phldrT="[Текст]" custT="1"/>
      <dgm:spPr/>
      <dgm:t>
        <a:bodyPr/>
        <a:lstStyle/>
        <a:p>
          <a:r>
            <a:rPr lang="en-US" sz="3200" dirty="0" smtClean="0"/>
            <a:t>interviewing</a:t>
          </a:r>
          <a:endParaRPr lang="ru-RU" sz="3200" dirty="0"/>
        </a:p>
      </dgm:t>
    </dgm:pt>
    <dgm:pt modelId="{F940C099-D2C1-4BEC-BA5F-854B8664F741}" type="parTrans" cxnId="{4310AD68-98F8-4C50-A0D5-C45AABA0C5BF}">
      <dgm:prSet/>
      <dgm:spPr/>
      <dgm:t>
        <a:bodyPr/>
        <a:lstStyle/>
        <a:p>
          <a:endParaRPr lang="ru-RU"/>
        </a:p>
      </dgm:t>
    </dgm:pt>
    <dgm:pt modelId="{6DA8904F-3E7A-4D6C-9BAE-76C5E74E8BA8}" type="sibTrans" cxnId="{4310AD68-98F8-4C50-A0D5-C45AABA0C5BF}">
      <dgm:prSet/>
      <dgm:spPr/>
      <dgm:t>
        <a:bodyPr/>
        <a:lstStyle/>
        <a:p>
          <a:endParaRPr lang="ru-RU"/>
        </a:p>
      </dgm:t>
    </dgm:pt>
    <dgm:pt modelId="{6545E7CD-162C-4700-8801-0D36413A0302}">
      <dgm:prSet phldrT="[Текст]" custT="1"/>
      <dgm:spPr/>
      <dgm:t>
        <a:bodyPr/>
        <a:lstStyle/>
        <a:p>
          <a:r>
            <a:rPr lang="en-US" sz="3200" dirty="0" smtClean="0"/>
            <a:t>questionnaire</a:t>
          </a:r>
          <a:endParaRPr lang="ru-RU" sz="3200" dirty="0"/>
        </a:p>
      </dgm:t>
    </dgm:pt>
    <dgm:pt modelId="{72761F59-5885-4C3D-901D-BC88F27C2054}" type="parTrans" cxnId="{9B2563D9-6B0D-46B7-888B-2D7CD6232B86}">
      <dgm:prSet/>
      <dgm:spPr/>
      <dgm:t>
        <a:bodyPr/>
        <a:lstStyle/>
        <a:p>
          <a:endParaRPr lang="ru-RU"/>
        </a:p>
      </dgm:t>
    </dgm:pt>
    <dgm:pt modelId="{4D4B83B4-DD36-4C9A-8CA1-CC84F96AC00F}" type="sibTrans" cxnId="{9B2563D9-6B0D-46B7-888B-2D7CD6232B86}">
      <dgm:prSet/>
      <dgm:spPr/>
      <dgm:t>
        <a:bodyPr/>
        <a:lstStyle/>
        <a:p>
          <a:endParaRPr lang="ru-RU"/>
        </a:p>
      </dgm:t>
    </dgm:pt>
    <dgm:pt modelId="{0FB0A119-EF41-4B4B-B6BD-DADA6E4BA48B}">
      <dgm:prSet phldrT="[Текст]"/>
      <dgm:spPr/>
      <dgm:t>
        <a:bodyPr/>
        <a:lstStyle/>
        <a:p>
          <a:endParaRPr lang="ru-RU" dirty="0"/>
        </a:p>
      </dgm:t>
    </dgm:pt>
    <dgm:pt modelId="{E8925225-6037-4DC6-9490-82516D5A3357}" type="parTrans" cxnId="{1240D6FD-8772-4E02-97BC-EA02701D4A32}">
      <dgm:prSet/>
      <dgm:spPr/>
      <dgm:t>
        <a:bodyPr/>
        <a:lstStyle/>
        <a:p>
          <a:endParaRPr lang="ru-RU"/>
        </a:p>
      </dgm:t>
    </dgm:pt>
    <dgm:pt modelId="{A1443082-783E-44E5-8FD8-6B370416D842}" type="sibTrans" cxnId="{1240D6FD-8772-4E02-97BC-EA02701D4A32}">
      <dgm:prSet/>
      <dgm:spPr/>
      <dgm:t>
        <a:bodyPr/>
        <a:lstStyle/>
        <a:p>
          <a:endParaRPr lang="ru-RU"/>
        </a:p>
      </dgm:t>
    </dgm:pt>
    <dgm:pt modelId="{0753CAE7-6D8D-4343-BB03-B88F4472032D}">
      <dgm:prSet phldrT="[Текст]"/>
      <dgm:spPr/>
      <dgm:t>
        <a:bodyPr/>
        <a:lstStyle/>
        <a:p>
          <a:endParaRPr lang="ru-RU" dirty="0"/>
        </a:p>
      </dgm:t>
    </dgm:pt>
    <dgm:pt modelId="{06021262-3612-441D-BB59-935CDD7D7D14}" type="parTrans" cxnId="{CA9358EA-3E33-4536-9E0C-B8C8AB9D1FC4}">
      <dgm:prSet/>
      <dgm:spPr/>
      <dgm:t>
        <a:bodyPr/>
        <a:lstStyle/>
        <a:p>
          <a:endParaRPr lang="ru-RU"/>
        </a:p>
      </dgm:t>
    </dgm:pt>
    <dgm:pt modelId="{D9B71190-732C-4DE5-A317-679480E0435E}" type="sibTrans" cxnId="{CA9358EA-3E33-4536-9E0C-B8C8AB9D1FC4}">
      <dgm:prSet/>
      <dgm:spPr/>
      <dgm:t>
        <a:bodyPr/>
        <a:lstStyle/>
        <a:p>
          <a:endParaRPr lang="ru-RU"/>
        </a:p>
      </dgm:t>
    </dgm:pt>
    <dgm:pt modelId="{77CC941D-6173-4C32-A69F-4EF90309C3FA}">
      <dgm:prSet phldrT="[Текст]"/>
      <dgm:spPr/>
      <dgm:t>
        <a:bodyPr/>
        <a:lstStyle/>
        <a:p>
          <a:endParaRPr lang="ru-RU" dirty="0"/>
        </a:p>
      </dgm:t>
    </dgm:pt>
    <dgm:pt modelId="{7A8D7A0D-A0C5-45EE-B515-F359E509240C}" type="parTrans" cxnId="{524F86F7-5362-423C-B20E-36E17BD25E84}">
      <dgm:prSet/>
      <dgm:spPr/>
      <dgm:t>
        <a:bodyPr/>
        <a:lstStyle/>
        <a:p>
          <a:endParaRPr lang="ru-RU"/>
        </a:p>
      </dgm:t>
    </dgm:pt>
    <dgm:pt modelId="{EAC934E3-FD22-431A-BB6C-6464DE1BE7D0}" type="sibTrans" cxnId="{524F86F7-5362-423C-B20E-36E17BD25E84}">
      <dgm:prSet/>
      <dgm:spPr/>
      <dgm:t>
        <a:bodyPr/>
        <a:lstStyle/>
        <a:p>
          <a:endParaRPr lang="ru-RU"/>
        </a:p>
      </dgm:t>
    </dgm:pt>
    <dgm:pt modelId="{6584D792-8409-42DA-B628-8B62C7BD1759}">
      <dgm:prSet phldrT="[Текст]"/>
      <dgm:spPr/>
      <dgm:t>
        <a:bodyPr/>
        <a:lstStyle/>
        <a:p>
          <a:endParaRPr lang="ru-RU" dirty="0"/>
        </a:p>
      </dgm:t>
    </dgm:pt>
    <dgm:pt modelId="{7F5B4E0A-2903-4CD8-867C-46FE71FFE4FB}" type="parTrans" cxnId="{C98C258C-19A1-430A-9CD4-B1F659DB09D3}">
      <dgm:prSet/>
      <dgm:spPr/>
      <dgm:t>
        <a:bodyPr/>
        <a:lstStyle/>
        <a:p>
          <a:endParaRPr lang="ru-RU"/>
        </a:p>
      </dgm:t>
    </dgm:pt>
    <dgm:pt modelId="{FE3A0A3C-CD50-435F-9607-23CB1FC3D9D6}" type="sibTrans" cxnId="{C98C258C-19A1-430A-9CD4-B1F659DB09D3}">
      <dgm:prSet/>
      <dgm:spPr/>
      <dgm:t>
        <a:bodyPr/>
        <a:lstStyle/>
        <a:p>
          <a:endParaRPr lang="ru-RU"/>
        </a:p>
      </dgm:t>
    </dgm:pt>
    <dgm:pt modelId="{7220C2A5-D29E-4E1E-9D99-8AC065BB1FBE}">
      <dgm:prSet phldrT="[Текст]"/>
      <dgm:spPr/>
      <dgm:t>
        <a:bodyPr/>
        <a:lstStyle/>
        <a:p>
          <a:endParaRPr lang="ru-RU" dirty="0"/>
        </a:p>
      </dgm:t>
    </dgm:pt>
    <dgm:pt modelId="{29FCB874-2A20-4724-9907-B8C12CF2D76E}" type="parTrans" cxnId="{686FA90C-03D6-4C21-B61E-0512F68137C9}">
      <dgm:prSet/>
      <dgm:spPr/>
      <dgm:t>
        <a:bodyPr/>
        <a:lstStyle/>
        <a:p>
          <a:endParaRPr lang="ru-RU"/>
        </a:p>
      </dgm:t>
    </dgm:pt>
    <dgm:pt modelId="{4D56AFDC-E2A3-4F96-B850-954D9E608314}" type="sibTrans" cxnId="{686FA90C-03D6-4C21-B61E-0512F68137C9}">
      <dgm:prSet/>
      <dgm:spPr/>
      <dgm:t>
        <a:bodyPr/>
        <a:lstStyle/>
        <a:p>
          <a:endParaRPr lang="ru-RU"/>
        </a:p>
      </dgm:t>
    </dgm:pt>
    <dgm:pt modelId="{D938EC99-BBC3-4449-AD76-5B8CBC86D801}">
      <dgm:prSet phldrT="[Текст]"/>
      <dgm:spPr/>
      <dgm:t>
        <a:bodyPr/>
        <a:lstStyle/>
        <a:p>
          <a:r>
            <a:rPr lang="ru-RU" dirty="0" smtClean="0"/>
            <a:t> </a:t>
          </a:r>
          <a:endParaRPr lang="ru-RU" dirty="0"/>
        </a:p>
      </dgm:t>
    </dgm:pt>
    <dgm:pt modelId="{556FEBA2-1BA2-4D47-A5A0-5BE81A3676DC}" type="sibTrans" cxnId="{52EABD1F-D38A-464E-AA6F-E6A6240C7486}">
      <dgm:prSet/>
      <dgm:spPr/>
      <dgm:t>
        <a:bodyPr/>
        <a:lstStyle/>
        <a:p>
          <a:endParaRPr lang="ru-RU"/>
        </a:p>
      </dgm:t>
    </dgm:pt>
    <dgm:pt modelId="{D003F886-BEAD-4115-99C3-1687B52A7273}" type="parTrans" cxnId="{52EABD1F-D38A-464E-AA6F-E6A6240C7486}">
      <dgm:prSet/>
      <dgm:spPr/>
      <dgm:t>
        <a:bodyPr/>
        <a:lstStyle/>
        <a:p>
          <a:endParaRPr lang="ru-RU"/>
        </a:p>
      </dgm:t>
    </dgm:pt>
    <dgm:pt modelId="{20ADBB3C-9613-4BEF-BCAB-6BB14970BA0B}">
      <dgm:prSet custT="1"/>
      <dgm:spPr/>
      <dgm:t>
        <a:bodyPr/>
        <a:lstStyle/>
        <a:p>
          <a:r>
            <a:rPr lang="en-US" sz="3200" dirty="0" smtClean="0"/>
            <a:t>meeting on requirements</a:t>
          </a:r>
          <a:endParaRPr lang="ru-RU" sz="3200" dirty="0"/>
        </a:p>
      </dgm:t>
    </dgm:pt>
    <dgm:pt modelId="{A52229C9-5B41-47EB-9211-A331A837E3E3}" type="parTrans" cxnId="{67E0C620-DF67-423F-8E71-E2351A163326}">
      <dgm:prSet/>
      <dgm:spPr/>
      <dgm:t>
        <a:bodyPr/>
        <a:lstStyle/>
        <a:p>
          <a:endParaRPr lang="ru-RU"/>
        </a:p>
      </dgm:t>
    </dgm:pt>
    <dgm:pt modelId="{0F68CC1D-9F42-4966-B263-11AB3DDEB0AC}" type="sibTrans" cxnId="{67E0C620-DF67-423F-8E71-E2351A163326}">
      <dgm:prSet/>
      <dgm:spPr/>
      <dgm:t>
        <a:bodyPr/>
        <a:lstStyle/>
        <a:p>
          <a:endParaRPr lang="ru-RU"/>
        </a:p>
      </dgm:t>
    </dgm:pt>
    <dgm:pt modelId="{4A5C266E-1FAD-45E5-8F40-9B28F7C0244E}">
      <dgm:prSet custT="1"/>
      <dgm:spPr/>
      <dgm:t>
        <a:bodyPr/>
        <a:lstStyle/>
        <a:p>
          <a:r>
            <a:rPr lang="en-US" sz="3200" dirty="0" smtClean="0"/>
            <a:t>storytelling</a:t>
          </a:r>
          <a:endParaRPr lang="ru-RU" sz="3200" dirty="0"/>
        </a:p>
      </dgm:t>
    </dgm:pt>
    <dgm:pt modelId="{22AFA886-0A95-44DF-8221-5D4184D9D58D}" type="parTrans" cxnId="{B61932C5-050A-495E-9A09-445DBF67AA56}">
      <dgm:prSet/>
      <dgm:spPr/>
      <dgm:t>
        <a:bodyPr/>
        <a:lstStyle/>
        <a:p>
          <a:endParaRPr lang="ru-RU"/>
        </a:p>
      </dgm:t>
    </dgm:pt>
    <dgm:pt modelId="{BF8432F7-3089-4CCE-8342-A78D05AD7194}" type="sibTrans" cxnId="{B61932C5-050A-495E-9A09-445DBF67AA56}">
      <dgm:prSet/>
      <dgm:spPr/>
      <dgm:t>
        <a:bodyPr/>
        <a:lstStyle/>
        <a:p>
          <a:endParaRPr lang="ru-RU"/>
        </a:p>
      </dgm:t>
    </dgm:pt>
    <dgm:pt modelId="{890890EB-C746-471A-A665-4AFC400DFA32}">
      <dgm:prSet custT="1"/>
      <dgm:spPr/>
      <dgm:t>
        <a:bodyPr/>
        <a:lstStyle/>
        <a:p>
          <a:r>
            <a:rPr lang="en-US" sz="3200" dirty="0" smtClean="0"/>
            <a:t>precedents</a:t>
          </a:r>
          <a:endParaRPr lang="ru-RU" sz="2400" dirty="0"/>
        </a:p>
      </dgm:t>
    </dgm:pt>
    <dgm:pt modelId="{911FA4C0-6F4F-4CE7-9576-224DD4BD01B0}" type="parTrans" cxnId="{34F0219E-87AD-4432-951A-C85A2261C427}">
      <dgm:prSet/>
      <dgm:spPr/>
      <dgm:t>
        <a:bodyPr/>
        <a:lstStyle/>
        <a:p>
          <a:endParaRPr lang="ru-RU"/>
        </a:p>
      </dgm:t>
    </dgm:pt>
    <dgm:pt modelId="{09BC547C-07BA-44AF-80F1-3A61830014D4}" type="sibTrans" cxnId="{34F0219E-87AD-4432-951A-C85A2261C427}">
      <dgm:prSet/>
      <dgm:spPr/>
      <dgm:t>
        <a:bodyPr/>
        <a:lstStyle/>
        <a:p>
          <a:endParaRPr lang="ru-RU"/>
        </a:p>
      </dgm:t>
    </dgm:pt>
    <dgm:pt modelId="{BC68F6A9-D954-40AF-A392-6D7D58F455AB}">
      <dgm:prSet custT="1"/>
      <dgm:spPr/>
      <dgm:t>
        <a:bodyPr/>
        <a:lstStyle/>
        <a:p>
          <a:r>
            <a:rPr lang="en-US" sz="3200" dirty="0" smtClean="0"/>
            <a:t>playing roles</a:t>
          </a:r>
          <a:endParaRPr lang="ru-RU" sz="3200" dirty="0"/>
        </a:p>
      </dgm:t>
    </dgm:pt>
    <dgm:pt modelId="{D79929C3-A622-4B31-A913-88F18CE9572A}" type="parTrans" cxnId="{02093CEB-5F4B-4465-AE0F-CF0E93605F5C}">
      <dgm:prSet/>
      <dgm:spPr/>
      <dgm:t>
        <a:bodyPr/>
        <a:lstStyle/>
        <a:p>
          <a:endParaRPr lang="ru-RU"/>
        </a:p>
      </dgm:t>
    </dgm:pt>
    <dgm:pt modelId="{0903B631-CB6B-4A60-8594-159AE3BC8DF0}" type="sibTrans" cxnId="{02093CEB-5F4B-4465-AE0F-CF0E93605F5C}">
      <dgm:prSet/>
      <dgm:spPr/>
      <dgm:t>
        <a:bodyPr/>
        <a:lstStyle/>
        <a:p>
          <a:endParaRPr lang="ru-RU"/>
        </a:p>
      </dgm:t>
    </dgm:pt>
    <dgm:pt modelId="{53328F8A-CF85-4849-9EAD-0CE1722DB099}">
      <dgm:prSet custT="1"/>
      <dgm:spPr/>
      <dgm:t>
        <a:bodyPr/>
        <a:lstStyle/>
        <a:p>
          <a:r>
            <a:rPr lang="en-US" sz="3200" dirty="0" smtClean="0"/>
            <a:t>creating prototypes</a:t>
          </a:r>
          <a:endParaRPr lang="ru-RU" sz="3200" dirty="0"/>
        </a:p>
      </dgm:t>
    </dgm:pt>
    <dgm:pt modelId="{BB4DF91D-D6BD-4B65-88CB-DBE0C6BAE12C}" type="parTrans" cxnId="{7AE62895-F4DD-451A-B4F9-6DB284329D28}">
      <dgm:prSet/>
      <dgm:spPr/>
      <dgm:t>
        <a:bodyPr/>
        <a:lstStyle/>
        <a:p>
          <a:endParaRPr lang="ru-RU"/>
        </a:p>
      </dgm:t>
    </dgm:pt>
    <dgm:pt modelId="{EA3309A9-44D6-47EB-9AB3-5EC9A076DEBF}" type="sibTrans" cxnId="{7AE62895-F4DD-451A-B4F9-6DB284329D28}">
      <dgm:prSet/>
      <dgm:spPr/>
      <dgm:t>
        <a:bodyPr/>
        <a:lstStyle/>
        <a:p>
          <a:endParaRPr lang="ru-RU"/>
        </a:p>
      </dgm:t>
    </dgm:pt>
    <dgm:pt modelId="{20A18C4E-2C81-45C7-BBA7-9042FB533090}" type="pres">
      <dgm:prSet presAssocID="{2273BFCE-303F-44C9-B815-E158B3074DD8}" presName="linearFlow" presStyleCnt="0">
        <dgm:presLayoutVars>
          <dgm:dir/>
          <dgm:animLvl val="lvl"/>
          <dgm:resizeHandles val="exact"/>
        </dgm:presLayoutVars>
      </dgm:prSet>
      <dgm:spPr/>
      <dgm:t>
        <a:bodyPr/>
        <a:lstStyle/>
        <a:p>
          <a:endParaRPr lang="ru-RU"/>
        </a:p>
      </dgm:t>
    </dgm:pt>
    <dgm:pt modelId="{C48DD13F-F43D-45BA-8E10-1FD6DD3E203E}" type="pres">
      <dgm:prSet presAssocID="{7BBCAB19-BBA5-4C02-AC57-AB546DFCE850}" presName="composite" presStyleCnt="0"/>
      <dgm:spPr/>
    </dgm:pt>
    <dgm:pt modelId="{3E84A471-A678-428C-984B-90A7FDD5C54C}" type="pres">
      <dgm:prSet presAssocID="{7BBCAB19-BBA5-4C02-AC57-AB546DFCE850}" presName="parentText" presStyleLbl="alignNode1" presStyleIdx="0" presStyleCnt="7">
        <dgm:presLayoutVars>
          <dgm:chMax val="1"/>
          <dgm:bulletEnabled val="1"/>
        </dgm:presLayoutVars>
      </dgm:prSet>
      <dgm:spPr/>
      <dgm:t>
        <a:bodyPr/>
        <a:lstStyle/>
        <a:p>
          <a:endParaRPr lang="ru-RU"/>
        </a:p>
      </dgm:t>
    </dgm:pt>
    <dgm:pt modelId="{483E7319-010B-4DE1-8281-C82233B03395}" type="pres">
      <dgm:prSet presAssocID="{7BBCAB19-BBA5-4C02-AC57-AB546DFCE850}" presName="descendantText" presStyleLbl="alignAcc1" presStyleIdx="0" presStyleCnt="7">
        <dgm:presLayoutVars>
          <dgm:bulletEnabled val="1"/>
        </dgm:presLayoutVars>
      </dgm:prSet>
      <dgm:spPr/>
      <dgm:t>
        <a:bodyPr/>
        <a:lstStyle/>
        <a:p>
          <a:endParaRPr lang="ru-RU"/>
        </a:p>
      </dgm:t>
    </dgm:pt>
    <dgm:pt modelId="{42CC5F65-E36D-4228-B6A7-47E0132B1773}" type="pres">
      <dgm:prSet presAssocID="{DFE375DF-5683-4652-BE55-AF970E76C050}" presName="sp" presStyleCnt="0"/>
      <dgm:spPr/>
    </dgm:pt>
    <dgm:pt modelId="{ADDB8763-246B-4091-963A-2F1555436E4B}" type="pres">
      <dgm:prSet presAssocID="{D938EC99-BBC3-4449-AD76-5B8CBC86D801}" presName="composite" presStyleCnt="0"/>
      <dgm:spPr/>
    </dgm:pt>
    <dgm:pt modelId="{6AB2EAE0-1130-49A4-BA69-291089B44515}" type="pres">
      <dgm:prSet presAssocID="{D938EC99-BBC3-4449-AD76-5B8CBC86D801}" presName="parentText" presStyleLbl="alignNode1" presStyleIdx="1" presStyleCnt="7">
        <dgm:presLayoutVars>
          <dgm:chMax val="1"/>
          <dgm:bulletEnabled val="1"/>
        </dgm:presLayoutVars>
      </dgm:prSet>
      <dgm:spPr/>
      <dgm:t>
        <a:bodyPr/>
        <a:lstStyle/>
        <a:p>
          <a:endParaRPr lang="ru-RU"/>
        </a:p>
      </dgm:t>
    </dgm:pt>
    <dgm:pt modelId="{FD4EF595-6D4E-453A-B0E2-68C1B069E71C}" type="pres">
      <dgm:prSet presAssocID="{D938EC99-BBC3-4449-AD76-5B8CBC86D801}" presName="descendantText" presStyleLbl="alignAcc1" presStyleIdx="1" presStyleCnt="7">
        <dgm:presLayoutVars>
          <dgm:bulletEnabled val="1"/>
        </dgm:presLayoutVars>
      </dgm:prSet>
      <dgm:spPr/>
      <dgm:t>
        <a:bodyPr/>
        <a:lstStyle/>
        <a:p>
          <a:endParaRPr lang="ru-RU"/>
        </a:p>
      </dgm:t>
    </dgm:pt>
    <dgm:pt modelId="{6E869BB0-7741-4C8F-954C-8C55F73DF91F}" type="pres">
      <dgm:prSet presAssocID="{556FEBA2-1BA2-4D47-A5A0-5BE81A3676DC}" presName="sp" presStyleCnt="0"/>
      <dgm:spPr/>
    </dgm:pt>
    <dgm:pt modelId="{CA38906A-DE2B-428B-854D-A1F3C38FA6DC}" type="pres">
      <dgm:prSet presAssocID="{0FB0A119-EF41-4B4B-B6BD-DADA6E4BA48B}" presName="composite" presStyleCnt="0"/>
      <dgm:spPr/>
    </dgm:pt>
    <dgm:pt modelId="{501D2C68-264F-45B2-A5B9-3D6E453B364C}" type="pres">
      <dgm:prSet presAssocID="{0FB0A119-EF41-4B4B-B6BD-DADA6E4BA48B}" presName="parentText" presStyleLbl="alignNode1" presStyleIdx="2" presStyleCnt="7">
        <dgm:presLayoutVars>
          <dgm:chMax val="1"/>
          <dgm:bulletEnabled val="1"/>
        </dgm:presLayoutVars>
      </dgm:prSet>
      <dgm:spPr/>
      <dgm:t>
        <a:bodyPr/>
        <a:lstStyle/>
        <a:p>
          <a:endParaRPr lang="ru-RU"/>
        </a:p>
      </dgm:t>
    </dgm:pt>
    <dgm:pt modelId="{39FA6291-57CC-4EE1-B5A5-A4CDC175C76F}" type="pres">
      <dgm:prSet presAssocID="{0FB0A119-EF41-4B4B-B6BD-DADA6E4BA48B}" presName="descendantText" presStyleLbl="alignAcc1" presStyleIdx="2" presStyleCnt="7">
        <dgm:presLayoutVars>
          <dgm:bulletEnabled val="1"/>
        </dgm:presLayoutVars>
      </dgm:prSet>
      <dgm:spPr/>
      <dgm:t>
        <a:bodyPr/>
        <a:lstStyle/>
        <a:p>
          <a:endParaRPr lang="ru-RU"/>
        </a:p>
      </dgm:t>
    </dgm:pt>
    <dgm:pt modelId="{5F65302D-A634-4F36-ACC1-77CDE9BCD21C}" type="pres">
      <dgm:prSet presAssocID="{A1443082-783E-44E5-8FD8-6B370416D842}" presName="sp" presStyleCnt="0"/>
      <dgm:spPr/>
    </dgm:pt>
    <dgm:pt modelId="{B4FE7D73-491C-4348-9187-57095C186E7F}" type="pres">
      <dgm:prSet presAssocID="{0753CAE7-6D8D-4343-BB03-B88F4472032D}" presName="composite" presStyleCnt="0"/>
      <dgm:spPr/>
    </dgm:pt>
    <dgm:pt modelId="{4E1BA029-65FB-496D-8272-01D915789D23}" type="pres">
      <dgm:prSet presAssocID="{0753CAE7-6D8D-4343-BB03-B88F4472032D}" presName="parentText" presStyleLbl="alignNode1" presStyleIdx="3" presStyleCnt="7">
        <dgm:presLayoutVars>
          <dgm:chMax val="1"/>
          <dgm:bulletEnabled val="1"/>
        </dgm:presLayoutVars>
      </dgm:prSet>
      <dgm:spPr/>
      <dgm:t>
        <a:bodyPr/>
        <a:lstStyle/>
        <a:p>
          <a:endParaRPr lang="ru-RU"/>
        </a:p>
      </dgm:t>
    </dgm:pt>
    <dgm:pt modelId="{5C1C9364-8B51-427C-B9D2-0BD8B7127ED1}" type="pres">
      <dgm:prSet presAssocID="{0753CAE7-6D8D-4343-BB03-B88F4472032D}" presName="descendantText" presStyleLbl="alignAcc1" presStyleIdx="3" presStyleCnt="7">
        <dgm:presLayoutVars>
          <dgm:bulletEnabled val="1"/>
        </dgm:presLayoutVars>
      </dgm:prSet>
      <dgm:spPr/>
      <dgm:t>
        <a:bodyPr/>
        <a:lstStyle/>
        <a:p>
          <a:endParaRPr lang="ru-RU"/>
        </a:p>
      </dgm:t>
    </dgm:pt>
    <dgm:pt modelId="{20BE50C8-276F-4B6C-B868-FBB224D5FAC2}" type="pres">
      <dgm:prSet presAssocID="{D9B71190-732C-4DE5-A317-679480E0435E}" presName="sp" presStyleCnt="0"/>
      <dgm:spPr/>
    </dgm:pt>
    <dgm:pt modelId="{88451C3B-42BD-481B-83CD-8860656CE688}" type="pres">
      <dgm:prSet presAssocID="{77CC941D-6173-4C32-A69F-4EF90309C3FA}" presName="composite" presStyleCnt="0"/>
      <dgm:spPr/>
    </dgm:pt>
    <dgm:pt modelId="{2AE61661-ABFD-49FB-862B-E181124AB30B}" type="pres">
      <dgm:prSet presAssocID="{77CC941D-6173-4C32-A69F-4EF90309C3FA}" presName="parentText" presStyleLbl="alignNode1" presStyleIdx="4" presStyleCnt="7">
        <dgm:presLayoutVars>
          <dgm:chMax val="1"/>
          <dgm:bulletEnabled val="1"/>
        </dgm:presLayoutVars>
      </dgm:prSet>
      <dgm:spPr/>
      <dgm:t>
        <a:bodyPr/>
        <a:lstStyle/>
        <a:p>
          <a:endParaRPr lang="ru-RU"/>
        </a:p>
      </dgm:t>
    </dgm:pt>
    <dgm:pt modelId="{22534433-BBCA-4940-9197-F20E7310A35A}" type="pres">
      <dgm:prSet presAssocID="{77CC941D-6173-4C32-A69F-4EF90309C3FA}" presName="descendantText" presStyleLbl="alignAcc1" presStyleIdx="4" presStyleCnt="7">
        <dgm:presLayoutVars>
          <dgm:bulletEnabled val="1"/>
        </dgm:presLayoutVars>
      </dgm:prSet>
      <dgm:spPr/>
      <dgm:t>
        <a:bodyPr/>
        <a:lstStyle/>
        <a:p>
          <a:endParaRPr lang="ru-RU"/>
        </a:p>
      </dgm:t>
    </dgm:pt>
    <dgm:pt modelId="{0E176A18-1FAB-4F0B-9703-F0FEB9ED860B}" type="pres">
      <dgm:prSet presAssocID="{EAC934E3-FD22-431A-BB6C-6464DE1BE7D0}" presName="sp" presStyleCnt="0"/>
      <dgm:spPr/>
    </dgm:pt>
    <dgm:pt modelId="{7CDAE360-EBA7-4351-9C37-F637ED89DFDA}" type="pres">
      <dgm:prSet presAssocID="{6584D792-8409-42DA-B628-8B62C7BD1759}" presName="composite" presStyleCnt="0"/>
      <dgm:spPr/>
    </dgm:pt>
    <dgm:pt modelId="{11330692-C627-419C-9E96-B7CFA902738F}" type="pres">
      <dgm:prSet presAssocID="{6584D792-8409-42DA-B628-8B62C7BD1759}" presName="parentText" presStyleLbl="alignNode1" presStyleIdx="5" presStyleCnt="7">
        <dgm:presLayoutVars>
          <dgm:chMax val="1"/>
          <dgm:bulletEnabled val="1"/>
        </dgm:presLayoutVars>
      </dgm:prSet>
      <dgm:spPr/>
      <dgm:t>
        <a:bodyPr/>
        <a:lstStyle/>
        <a:p>
          <a:endParaRPr lang="ru-RU"/>
        </a:p>
      </dgm:t>
    </dgm:pt>
    <dgm:pt modelId="{C55307E1-8E4F-411A-A814-E9436986D33B}" type="pres">
      <dgm:prSet presAssocID="{6584D792-8409-42DA-B628-8B62C7BD1759}" presName="descendantText" presStyleLbl="alignAcc1" presStyleIdx="5" presStyleCnt="7">
        <dgm:presLayoutVars>
          <dgm:bulletEnabled val="1"/>
        </dgm:presLayoutVars>
      </dgm:prSet>
      <dgm:spPr/>
      <dgm:t>
        <a:bodyPr/>
        <a:lstStyle/>
        <a:p>
          <a:endParaRPr lang="ru-RU"/>
        </a:p>
      </dgm:t>
    </dgm:pt>
    <dgm:pt modelId="{A315F1A4-68B3-47BB-A491-2918D9AF2BDD}" type="pres">
      <dgm:prSet presAssocID="{FE3A0A3C-CD50-435F-9607-23CB1FC3D9D6}" presName="sp" presStyleCnt="0"/>
      <dgm:spPr/>
    </dgm:pt>
    <dgm:pt modelId="{9D7E76FF-E717-488D-8A78-49F9D0176FE7}" type="pres">
      <dgm:prSet presAssocID="{7220C2A5-D29E-4E1E-9D99-8AC065BB1FBE}" presName="composite" presStyleCnt="0"/>
      <dgm:spPr/>
    </dgm:pt>
    <dgm:pt modelId="{FBECC92D-A743-48E2-B144-A7934C35A8AF}" type="pres">
      <dgm:prSet presAssocID="{7220C2A5-D29E-4E1E-9D99-8AC065BB1FBE}" presName="parentText" presStyleLbl="alignNode1" presStyleIdx="6" presStyleCnt="7">
        <dgm:presLayoutVars>
          <dgm:chMax val="1"/>
          <dgm:bulletEnabled val="1"/>
        </dgm:presLayoutVars>
      </dgm:prSet>
      <dgm:spPr/>
      <dgm:t>
        <a:bodyPr/>
        <a:lstStyle/>
        <a:p>
          <a:endParaRPr lang="ru-RU"/>
        </a:p>
      </dgm:t>
    </dgm:pt>
    <dgm:pt modelId="{E8D3AAC5-5595-48EB-B490-A82257BB2CF6}" type="pres">
      <dgm:prSet presAssocID="{7220C2A5-D29E-4E1E-9D99-8AC065BB1FBE}" presName="descendantText" presStyleLbl="alignAcc1" presStyleIdx="6" presStyleCnt="7">
        <dgm:presLayoutVars>
          <dgm:bulletEnabled val="1"/>
        </dgm:presLayoutVars>
      </dgm:prSet>
      <dgm:spPr/>
      <dgm:t>
        <a:bodyPr/>
        <a:lstStyle/>
        <a:p>
          <a:endParaRPr lang="ru-RU"/>
        </a:p>
      </dgm:t>
    </dgm:pt>
  </dgm:ptLst>
  <dgm:cxnLst>
    <dgm:cxn modelId="{5E92396C-E440-4472-9A87-73670933498B}" type="presOf" srcId="{7220C2A5-D29E-4E1E-9D99-8AC065BB1FBE}" destId="{FBECC92D-A743-48E2-B144-A7934C35A8AF}" srcOrd="0" destOrd="0" presId="urn:microsoft.com/office/officeart/2005/8/layout/chevron2"/>
    <dgm:cxn modelId="{7FAD1BBF-B7E0-4A72-B353-67FE34BE8D5A}" srcId="{2273BFCE-303F-44C9-B815-E158B3074DD8}" destId="{7BBCAB19-BBA5-4C02-AC57-AB546DFCE850}" srcOrd="0" destOrd="0" parTransId="{1607D9B2-5C91-459B-A8F5-AA95EF5D69BC}" sibTransId="{DFE375DF-5683-4652-BE55-AF970E76C050}"/>
    <dgm:cxn modelId="{386CDE18-A661-4FB9-AA99-D6E78E3B2D63}" type="presOf" srcId="{6584D792-8409-42DA-B628-8B62C7BD1759}" destId="{11330692-C627-419C-9E96-B7CFA902738F}" srcOrd="0" destOrd="0" presId="urn:microsoft.com/office/officeart/2005/8/layout/chevron2"/>
    <dgm:cxn modelId="{686FA90C-03D6-4C21-B61E-0512F68137C9}" srcId="{2273BFCE-303F-44C9-B815-E158B3074DD8}" destId="{7220C2A5-D29E-4E1E-9D99-8AC065BB1FBE}" srcOrd="6" destOrd="0" parTransId="{29FCB874-2A20-4724-9907-B8C12CF2D76E}" sibTransId="{4D56AFDC-E2A3-4F96-B850-954D9E608314}"/>
    <dgm:cxn modelId="{9B2563D9-6B0D-46B7-888B-2D7CD6232B86}" srcId="{D938EC99-BBC3-4449-AD76-5B8CBC86D801}" destId="{6545E7CD-162C-4700-8801-0D36413A0302}" srcOrd="0" destOrd="0" parTransId="{72761F59-5885-4C3D-901D-BC88F27C2054}" sibTransId="{4D4B83B4-DD36-4C9A-8CA1-CC84F96AC00F}"/>
    <dgm:cxn modelId="{0A02F880-3D3B-4294-82A6-2EC3D316FBDD}" type="presOf" srcId="{6545E7CD-162C-4700-8801-0D36413A0302}" destId="{FD4EF595-6D4E-453A-B0E2-68C1B069E71C}" srcOrd="0" destOrd="0" presId="urn:microsoft.com/office/officeart/2005/8/layout/chevron2"/>
    <dgm:cxn modelId="{BB7AD064-D4E8-46AE-90A2-6CE03D44FCAB}" type="presOf" srcId="{53328F8A-CF85-4849-9EAD-0CE1722DB099}" destId="{E8D3AAC5-5595-48EB-B490-A82257BB2CF6}" srcOrd="0" destOrd="0" presId="urn:microsoft.com/office/officeart/2005/8/layout/chevron2"/>
    <dgm:cxn modelId="{33B5C107-A6F7-4E04-87DA-D8625ADE1BB9}" type="presOf" srcId="{0753CAE7-6D8D-4343-BB03-B88F4472032D}" destId="{4E1BA029-65FB-496D-8272-01D915789D23}" srcOrd="0" destOrd="0" presId="urn:microsoft.com/office/officeart/2005/8/layout/chevron2"/>
    <dgm:cxn modelId="{192EBDB9-97FC-4182-8E8B-C66484891749}" type="presOf" srcId="{2273BFCE-303F-44C9-B815-E158B3074DD8}" destId="{20A18C4E-2C81-45C7-BBA7-9042FB533090}" srcOrd="0" destOrd="0" presId="urn:microsoft.com/office/officeart/2005/8/layout/chevron2"/>
    <dgm:cxn modelId="{AA761089-9C84-4D50-9287-2173E730A426}" type="presOf" srcId="{934BEACA-C247-4E8C-B657-217B6174053A}" destId="{483E7319-010B-4DE1-8281-C82233B03395}" srcOrd="0" destOrd="0" presId="urn:microsoft.com/office/officeart/2005/8/layout/chevron2"/>
    <dgm:cxn modelId="{C98C258C-19A1-430A-9CD4-B1F659DB09D3}" srcId="{2273BFCE-303F-44C9-B815-E158B3074DD8}" destId="{6584D792-8409-42DA-B628-8B62C7BD1759}" srcOrd="5" destOrd="0" parTransId="{7F5B4E0A-2903-4CD8-867C-46FE71FFE4FB}" sibTransId="{FE3A0A3C-CD50-435F-9607-23CB1FC3D9D6}"/>
    <dgm:cxn modelId="{E396C449-C24F-4F58-BA63-B0C45F71DFDC}" type="presOf" srcId="{0FB0A119-EF41-4B4B-B6BD-DADA6E4BA48B}" destId="{501D2C68-264F-45B2-A5B9-3D6E453B364C}" srcOrd="0" destOrd="0" presId="urn:microsoft.com/office/officeart/2005/8/layout/chevron2"/>
    <dgm:cxn modelId="{B7474059-A555-48EA-B896-E5E051BA2741}" type="presOf" srcId="{20ADBB3C-9613-4BEF-BCAB-6BB14970BA0B}" destId="{39FA6291-57CC-4EE1-B5A5-A4CDC175C76F}" srcOrd="0" destOrd="0" presId="urn:microsoft.com/office/officeart/2005/8/layout/chevron2"/>
    <dgm:cxn modelId="{1240D6FD-8772-4E02-97BC-EA02701D4A32}" srcId="{2273BFCE-303F-44C9-B815-E158B3074DD8}" destId="{0FB0A119-EF41-4B4B-B6BD-DADA6E4BA48B}" srcOrd="2" destOrd="0" parTransId="{E8925225-6037-4DC6-9490-82516D5A3357}" sibTransId="{A1443082-783E-44E5-8FD8-6B370416D842}"/>
    <dgm:cxn modelId="{4310AD68-98F8-4C50-A0D5-C45AABA0C5BF}" srcId="{7BBCAB19-BBA5-4C02-AC57-AB546DFCE850}" destId="{934BEACA-C247-4E8C-B657-217B6174053A}" srcOrd="0" destOrd="0" parTransId="{F940C099-D2C1-4BEC-BA5F-854B8664F741}" sibTransId="{6DA8904F-3E7A-4D6C-9BAE-76C5E74E8BA8}"/>
    <dgm:cxn modelId="{02093CEB-5F4B-4465-AE0F-CF0E93605F5C}" srcId="{6584D792-8409-42DA-B628-8B62C7BD1759}" destId="{BC68F6A9-D954-40AF-A392-6D7D58F455AB}" srcOrd="0" destOrd="0" parTransId="{D79929C3-A622-4B31-A913-88F18CE9572A}" sibTransId="{0903B631-CB6B-4A60-8594-159AE3BC8DF0}"/>
    <dgm:cxn modelId="{7AE62895-F4DD-451A-B4F9-6DB284329D28}" srcId="{7220C2A5-D29E-4E1E-9D99-8AC065BB1FBE}" destId="{53328F8A-CF85-4849-9EAD-0CE1722DB099}" srcOrd="0" destOrd="0" parTransId="{BB4DF91D-D6BD-4B65-88CB-DBE0C6BAE12C}" sibTransId="{EA3309A9-44D6-47EB-9AB3-5EC9A076DEBF}"/>
    <dgm:cxn modelId="{02AB23BE-B975-49A5-BE4B-3784D78EF6F2}" type="presOf" srcId="{77CC941D-6173-4C32-A69F-4EF90309C3FA}" destId="{2AE61661-ABFD-49FB-862B-E181124AB30B}" srcOrd="0" destOrd="0" presId="urn:microsoft.com/office/officeart/2005/8/layout/chevron2"/>
    <dgm:cxn modelId="{E79B329C-2F55-45F3-88CF-E58DFC0748DE}" type="presOf" srcId="{D938EC99-BBC3-4449-AD76-5B8CBC86D801}" destId="{6AB2EAE0-1130-49A4-BA69-291089B44515}" srcOrd="0" destOrd="0" presId="urn:microsoft.com/office/officeart/2005/8/layout/chevron2"/>
    <dgm:cxn modelId="{B8F4C656-66C5-41BF-BF2D-0E5F9BF9A5B4}" type="presOf" srcId="{890890EB-C746-471A-A665-4AFC400DFA32}" destId="{22534433-BBCA-4940-9197-F20E7310A35A}" srcOrd="0" destOrd="0" presId="urn:microsoft.com/office/officeart/2005/8/layout/chevron2"/>
    <dgm:cxn modelId="{ADEE90E0-DA3B-4FF5-8F87-D5D1B5BA6347}" type="presOf" srcId="{7BBCAB19-BBA5-4C02-AC57-AB546DFCE850}" destId="{3E84A471-A678-428C-984B-90A7FDD5C54C}" srcOrd="0" destOrd="0" presId="urn:microsoft.com/office/officeart/2005/8/layout/chevron2"/>
    <dgm:cxn modelId="{52EABD1F-D38A-464E-AA6F-E6A6240C7486}" srcId="{2273BFCE-303F-44C9-B815-E158B3074DD8}" destId="{D938EC99-BBC3-4449-AD76-5B8CBC86D801}" srcOrd="1" destOrd="0" parTransId="{D003F886-BEAD-4115-99C3-1687B52A7273}" sibTransId="{556FEBA2-1BA2-4D47-A5A0-5BE81A3676DC}"/>
    <dgm:cxn modelId="{B61932C5-050A-495E-9A09-445DBF67AA56}" srcId="{0753CAE7-6D8D-4343-BB03-B88F4472032D}" destId="{4A5C266E-1FAD-45E5-8F40-9B28F7C0244E}" srcOrd="0" destOrd="0" parTransId="{22AFA886-0A95-44DF-8221-5D4184D9D58D}" sibTransId="{BF8432F7-3089-4CCE-8342-A78D05AD7194}"/>
    <dgm:cxn modelId="{CA9358EA-3E33-4536-9E0C-B8C8AB9D1FC4}" srcId="{2273BFCE-303F-44C9-B815-E158B3074DD8}" destId="{0753CAE7-6D8D-4343-BB03-B88F4472032D}" srcOrd="3" destOrd="0" parTransId="{06021262-3612-441D-BB59-935CDD7D7D14}" sibTransId="{D9B71190-732C-4DE5-A317-679480E0435E}"/>
    <dgm:cxn modelId="{D6ED9EA4-F850-48A3-AE5B-B130DB738233}" type="presOf" srcId="{4A5C266E-1FAD-45E5-8F40-9B28F7C0244E}" destId="{5C1C9364-8B51-427C-B9D2-0BD8B7127ED1}" srcOrd="0" destOrd="0" presId="urn:microsoft.com/office/officeart/2005/8/layout/chevron2"/>
    <dgm:cxn modelId="{34F0219E-87AD-4432-951A-C85A2261C427}" srcId="{77CC941D-6173-4C32-A69F-4EF90309C3FA}" destId="{890890EB-C746-471A-A665-4AFC400DFA32}" srcOrd="0" destOrd="0" parTransId="{911FA4C0-6F4F-4CE7-9576-224DD4BD01B0}" sibTransId="{09BC547C-07BA-44AF-80F1-3A61830014D4}"/>
    <dgm:cxn modelId="{C4136AC5-286D-4DF1-B592-60D0C8012CCB}" type="presOf" srcId="{BC68F6A9-D954-40AF-A392-6D7D58F455AB}" destId="{C55307E1-8E4F-411A-A814-E9436986D33B}" srcOrd="0" destOrd="0" presId="urn:microsoft.com/office/officeart/2005/8/layout/chevron2"/>
    <dgm:cxn modelId="{524F86F7-5362-423C-B20E-36E17BD25E84}" srcId="{2273BFCE-303F-44C9-B815-E158B3074DD8}" destId="{77CC941D-6173-4C32-A69F-4EF90309C3FA}" srcOrd="4" destOrd="0" parTransId="{7A8D7A0D-A0C5-45EE-B515-F359E509240C}" sibTransId="{EAC934E3-FD22-431A-BB6C-6464DE1BE7D0}"/>
    <dgm:cxn modelId="{67E0C620-DF67-423F-8E71-E2351A163326}" srcId="{0FB0A119-EF41-4B4B-B6BD-DADA6E4BA48B}" destId="{20ADBB3C-9613-4BEF-BCAB-6BB14970BA0B}" srcOrd="0" destOrd="0" parTransId="{A52229C9-5B41-47EB-9211-A331A837E3E3}" sibTransId="{0F68CC1D-9F42-4966-B263-11AB3DDEB0AC}"/>
    <dgm:cxn modelId="{0715CD6B-CC6D-47BF-937A-E121F1755B21}" type="presParOf" srcId="{20A18C4E-2C81-45C7-BBA7-9042FB533090}" destId="{C48DD13F-F43D-45BA-8E10-1FD6DD3E203E}" srcOrd="0" destOrd="0" presId="urn:microsoft.com/office/officeart/2005/8/layout/chevron2"/>
    <dgm:cxn modelId="{FCE56CB3-D7C7-41CA-86EF-EECBFA8CC9D9}" type="presParOf" srcId="{C48DD13F-F43D-45BA-8E10-1FD6DD3E203E}" destId="{3E84A471-A678-428C-984B-90A7FDD5C54C}" srcOrd="0" destOrd="0" presId="urn:microsoft.com/office/officeart/2005/8/layout/chevron2"/>
    <dgm:cxn modelId="{E2ED3161-1ECB-40CD-8139-9BA75A3C3BF8}" type="presParOf" srcId="{C48DD13F-F43D-45BA-8E10-1FD6DD3E203E}" destId="{483E7319-010B-4DE1-8281-C82233B03395}" srcOrd="1" destOrd="0" presId="urn:microsoft.com/office/officeart/2005/8/layout/chevron2"/>
    <dgm:cxn modelId="{9844E020-EDE5-4721-B295-D430CCF4364C}" type="presParOf" srcId="{20A18C4E-2C81-45C7-BBA7-9042FB533090}" destId="{42CC5F65-E36D-4228-B6A7-47E0132B1773}" srcOrd="1" destOrd="0" presId="urn:microsoft.com/office/officeart/2005/8/layout/chevron2"/>
    <dgm:cxn modelId="{C5D5D5F0-FC71-4E8A-8028-7D788949E233}" type="presParOf" srcId="{20A18C4E-2C81-45C7-BBA7-9042FB533090}" destId="{ADDB8763-246B-4091-963A-2F1555436E4B}" srcOrd="2" destOrd="0" presId="urn:microsoft.com/office/officeart/2005/8/layout/chevron2"/>
    <dgm:cxn modelId="{6E8FD60C-0188-4211-91C3-C4DE7B24F613}" type="presParOf" srcId="{ADDB8763-246B-4091-963A-2F1555436E4B}" destId="{6AB2EAE0-1130-49A4-BA69-291089B44515}" srcOrd="0" destOrd="0" presId="urn:microsoft.com/office/officeart/2005/8/layout/chevron2"/>
    <dgm:cxn modelId="{388F9000-5F17-47DB-AA30-4E6378E56913}" type="presParOf" srcId="{ADDB8763-246B-4091-963A-2F1555436E4B}" destId="{FD4EF595-6D4E-453A-B0E2-68C1B069E71C}" srcOrd="1" destOrd="0" presId="urn:microsoft.com/office/officeart/2005/8/layout/chevron2"/>
    <dgm:cxn modelId="{DB736AE7-75E0-4FCC-A236-348F9FAB2577}" type="presParOf" srcId="{20A18C4E-2C81-45C7-BBA7-9042FB533090}" destId="{6E869BB0-7741-4C8F-954C-8C55F73DF91F}" srcOrd="3" destOrd="0" presId="urn:microsoft.com/office/officeart/2005/8/layout/chevron2"/>
    <dgm:cxn modelId="{401E9F36-6985-45F0-AF72-6C8F14178E2B}" type="presParOf" srcId="{20A18C4E-2C81-45C7-BBA7-9042FB533090}" destId="{CA38906A-DE2B-428B-854D-A1F3C38FA6DC}" srcOrd="4" destOrd="0" presId="urn:microsoft.com/office/officeart/2005/8/layout/chevron2"/>
    <dgm:cxn modelId="{831654FD-C99F-4FE0-82DD-E2ED35F04CA3}" type="presParOf" srcId="{CA38906A-DE2B-428B-854D-A1F3C38FA6DC}" destId="{501D2C68-264F-45B2-A5B9-3D6E453B364C}" srcOrd="0" destOrd="0" presId="urn:microsoft.com/office/officeart/2005/8/layout/chevron2"/>
    <dgm:cxn modelId="{C7609E69-169F-4C98-BB64-EA8952E650EA}" type="presParOf" srcId="{CA38906A-DE2B-428B-854D-A1F3C38FA6DC}" destId="{39FA6291-57CC-4EE1-B5A5-A4CDC175C76F}" srcOrd="1" destOrd="0" presId="urn:microsoft.com/office/officeart/2005/8/layout/chevron2"/>
    <dgm:cxn modelId="{B69772EF-A17C-4FFE-8F16-6390D8F466C9}" type="presParOf" srcId="{20A18C4E-2C81-45C7-BBA7-9042FB533090}" destId="{5F65302D-A634-4F36-ACC1-77CDE9BCD21C}" srcOrd="5" destOrd="0" presId="urn:microsoft.com/office/officeart/2005/8/layout/chevron2"/>
    <dgm:cxn modelId="{C6AADBAF-8A92-4472-A3B4-CA122256E631}" type="presParOf" srcId="{20A18C4E-2C81-45C7-BBA7-9042FB533090}" destId="{B4FE7D73-491C-4348-9187-57095C186E7F}" srcOrd="6" destOrd="0" presId="urn:microsoft.com/office/officeart/2005/8/layout/chevron2"/>
    <dgm:cxn modelId="{0F4411A1-35E3-4ACA-8145-9B78D351E65B}" type="presParOf" srcId="{B4FE7D73-491C-4348-9187-57095C186E7F}" destId="{4E1BA029-65FB-496D-8272-01D915789D23}" srcOrd="0" destOrd="0" presId="urn:microsoft.com/office/officeart/2005/8/layout/chevron2"/>
    <dgm:cxn modelId="{C62E43D1-047B-4D70-90CE-B9296EDE6A6F}" type="presParOf" srcId="{B4FE7D73-491C-4348-9187-57095C186E7F}" destId="{5C1C9364-8B51-427C-B9D2-0BD8B7127ED1}" srcOrd="1" destOrd="0" presId="urn:microsoft.com/office/officeart/2005/8/layout/chevron2"/>
    <dgm:cxn modelId="{211E08CC-D97E-4A57-A98B-E2D2B251C4C8}" type="presParOf" srcId="{20A18C4E-2C81-45C7-BBA7-9042FB533090}" destId="{20BE50C8-276F-4B6C-B868-FBB224D5FAC2}" srcOrd="7" destOrd="0" presId="urn:microsoft.com/office/officeart/2005/8/layout/chevron2"/>
    <dgm:cxn modelId="{1AE5C179-D426-4801-B0BB-0010BB7EDA29}" type="presParOf" srcId="{20A18C4E-2C81-45C7-BBA7-9042FB533090}" destId="{88451C3B-42BD-481B-83CD-8860656CE688}" srcOrd="8" destOrd="0" presId="urn:microsoft.com/office/officeart/2005/8/layout/chevron2"/>
    <dgm:cxn modelId="{95FD9891-946A-4BC1-92A8-969ACCEB4BCB}" type="presParOf" srcId="{88451C3B-42BD-481B-83CD-8860656CE688}" destId="{2AE61661-ABFD-49FB-862B-E181124AB30B}" srcOrd="0" destOrd="0" presId="urn:microsoft.com/office/officeart/2005/8/layout/chevron2"/>
    <dgm:cxn modelId="{2947B128-6A16-4B07-BB1F-52AA5E1758EB}" type="presParOf" srcId="{88451C3B-42BD-481B-83CD-8860656CE688}" destId="{22534433-BBCA-4940-9197-F20E7310A35A}" srcOrd="1" destOrd="0" presId="urn:microsoft.com/office/officeart/2005/8/layout/chevron2"/>
    <dgm:cxn modelId="{AAA2BDC7-C2B1-4605-BA3A-344B0C28B147}" type="presParOf" srcId="{20A18C4E-2C81-45C7-BBA7-9042FB533090}" destId="{0E176A18-1FAB-4F0B-9703-F0FEB9ED860B}" srcOrd="9" destOrd="0" presId="urn:microsoft.com/office/officeart/2005/8/layout/chevron2"/>
    <dgm:cxn modelId="{FE7405E5-63CE-42F3-9DDA-A4144D328819}" type="presParOf" srcId="{20A18C4E-2C81-45C7-BBA7-9042FB533090}" destId="{7CDAE360-EBA7-4351-9C37-F637ED89DFDA}" srcOrd="10" destOrd="0" presId="urn:microsoft.com/office/officeart/2005/8/layout/chevron2"/>
    <dgm:cxn modelId="{82829ED7-0DE9-4FE0-A6BC-22484170E4D8}" type="presParOf" srcId="{7CDAE360-EBA7-4351-9C37-F637ED89DFDA}" destId="{11330692-C627-419C-9E96-B7CFA902738F}" srcOrd="0" destOrd="0" presId="urn:microsoft.com/office/officeart/2005/8/layout/chevron2"/>
    <dgm:cxn modelId="{D269889B-10E4-4EC3-983B-7CC6818BD504}" type="presParOf" srcId="{7CDAE360-EBA7-4351-9C37-F637ED89DFDA}" destId="{C55307E1-8E4F-411A-A814-E9436986D33B}" srcOrd="1" destOrd="0" presId="urn:microsoft.com/office/officeart/2005/8/layout/chevron2"/>
    <dgm:cxn modelId="{1260735A-3713-4658-80B4-5746CC3EB7CA}" type="presParOf" srcId="{20A18C4E-2C81-45C7-BBA7-9042FB533090}" destId="{A315F1A4-68B3-47BB-A491-2918D9AF2BDD}" srcOrd="11" destOrd="0" presId="urn:microsoft.com/office/officeart/2005/8/layout/chevron2"/>
    <dgm:cxn modelId="{E625FF25-E6B3-4A4E-AF4A-3A93492A3DD1}" type="presParOf" srcId="{20A18C4E-2C81-45C7-BBA7-9042FB533090}" destId="{9D7E76FF-E717-488D-8A78-49F9D0176FE7}" srcOrd="12" destOrd="0" presId="urn:microsoft.com/office/officeart/2005/8/layout/chevron2"/>
    <dgm:cxn modelId="{E01FB09B-AA94-41EB-9573-FDC2EDDBF108}" type="presParOf" srcId="{9D7E76FF-E717-488D-8A78-49F9D0176FE7}" destId="{FBECC92D-A743-48E2-B144-A7934C35A8AF}" srcOrd="0" destOrd="0" presId="urn:microsoft.com/office/officeart/2005/8/layout/chevron2"/>
    <dgm:cxn modelId="{BDD54CBE-4474-4C3F-8816-9B68620670AD}" type="presParOf" srcId="{9D7E76FF-E717-488D-8A78-49F9D0176FE7}" destId="{E8D3AAC5-5595-48EB-B490-A82257BB2CF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C0B40-849D-4FEB-80C7-99006D365B6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ru-RU"/>
        </a:p>
      </dgm:t>
    </dgm:pt>
    <dgm:pt modelId="{AFE1FC91-B7DD-4B05-8846-3CABA81CFAC5}">
      <dgm:prSet phldrT="[Текст]" custT="1"/>
      <dgm:spPr/>
      <dgm:t>
        <a:bodyPr/>
        <a:lstStyle/>
        <a:p>
          <a:r>
            <a:rPr lang="ru-RU" sz="5400" b="1" dirty="0" smtClean="0">
              <a:solidFill>
                <a:schemeClr val="tx1"/>
              </a:solidFill>
            </a:rPr>
            <a:t>1</a:t>
          </a:r>
          <a:endParaRPr lang="ru-RU" sz="5400" b="1" dirty="0">
            <a:solidFill>
              <a:schemeClr val="tx1"/>
            </a:solidFill>
          </a:endParaRPr>
        </a:p>
      </dgm:t>
    </dgm:pt>
    <dgm:pt modelId="{FE54DEF6-CE2E-4BF2-BC69-C9BF5B0D4322}" type="parTrans" cxnId="{3419F749-50E4-4287-BFA8-86687B001594}">
      <dgm:prSet/>
      <dgm:spPr/>
      <dgm:t>
        <a:bodyPr/>
        <a:lstStyle/>
        <a:p>
          <a:endParaRPr lang="ru-RU"/>
        </a:p>
      </dgm:t>
    </dgm:pt>
    <dgm:pt modelId="{66D49CA6-1090-4471-B812-C7825360431E}" type="sibTrans" cxnId="{3419F749-50E4-4287-BFA8-86687B001594}">
      <dgm:prSet/>
      <dgm:spPr/>
      <dgm:t>
        <a:bodyPr/>
        <a:lstStyle/>
        <a:p>
          <a:endParaRPr lang="ru-RU"/>
        </a:p>
      </dgm:t>
    </dgm:pt>
    <dgm:pt modelId="{7D61610A-E072-452B-9B5B-379778210F81}">
      <dgm:prSet phldrT="[Текст]"/>
      <dgm:spPr/>
      <dgm:t>
        <a:bodyPr/>
        <a:lstStyle/>
        <a:p>
          <a:r>
            <a:rPr lang="en-US" dirty="0" smtClean="0"/>
            <a:t>Geography and location</a:t>
          </a:r>
          <a:endParaRPr lang="ru-RU" dirty="0"/>
        </a:p>
      </dgm:t>
    </dgm:pt>
    <dgm:pt modelId="{25F1B9D4-DA28-485A-8BFA-C61FE688004A}" type="parTrans" cxnId="{1CAA257E-6E08-4FEF-9948-41F43B532258}">
      <dgm:prSet/>
      <dgm:spPr/>
      <dgm:t>
        <a:bodyPr/>
        <a:lstStyle/>
        <a:p>
          <a:endParaRPr lang="ru-RU"/>
        </a:p>
      </dgm:t>
    </dgm:pt>
    <dgm:pt modelId="{3B853CC1-B247-42B2-8B36-94403969257A}" type="sibTrans" cxnId="{1CAA257E-6E08-4FEF-9948-41F43B532258}">
      <dgm:prSet/>
      <dgm:spPr/>
      <dgm:t>
        <a:bodyPr/>
        <a:lstStyle/>
        <a:p>
          <a:endParaRPr lang="ru-RU"/>
        </a:p>
      </dgm:t>
    </dgm:pt>
    <dgm:pt modelId="{57806743-F218-42CA-8B1C-13F29B3168CC}">
      <dgm:prSet phldrT="[Текст]" custT="1"/>
      <dgm:spPr/>
      <dgm:t>
        <a:bodyPr/>
        <a:lstStyle/>
        <a:p>
          <a:r>
            <a:rPr lang="ru-RU" sz="5400" b="1" dirty="0" smtClean="0">
              <a:solidFill>
                <a:schemeClr val="tx1"/>
              </a:solidFill>
            </a:rPr>
            <a:t>2</a:t>
          </a:r>
          <a:endParaRPr lang="ru-RU" sz="5400" b="1" dirty="0">
            <a:solidFill>
              <a:schemeClr val="tx1"/>
            </a:solidFill>
          </a:endParaRPr>
        </a:p>
      </dgm:t>
    </dgm:pt>
    <dgm:pt modelId="{FDF8D038-ED06-4399-84C4-A0D33DE731DA}" type="parTrans" cxnId="{664E145E-B334-4B90-94BC-20F97C1CE5E1}">
      <dgm:prSet/>
      <dgm:spPr/>
      <dgm:t>
        <a:bodyPr/>
        <a:lstStyle/>
        <a:p>
          <a:endParaRPr lang="ru-RU"/>
        </a:p>
      </dgm:t>
    </dgm:pt>
    <dgm:pt modelId="{07D017D3-40A9-42EB-94A3-519916C8081A}" type="sibTrans" cxnId="{664E145E-B334-4B90-94BC-20F97C1CE5E1}">
      <dgm:prSet/>
      <dgm:spPr/>
      <dgm:t>
        <a:bodyPr/>
        <a:lstStyle/>
        <a:p>
          <a:endParaRPr lang="ru-RU"/>
        </a:p>
      </dgm:t>
    </dgm:pt>
    <dgm:pt modelId="{0CB196AA-1CBA-4BF7-A240-0C9CAEC04025}">
      <dgm:prSet phldrT="[Текст]"/>
      <dgm:spPr/>
      <dgm:t>
        <a:bodyPr/>
        <a:lstStyle/>
        <a:p>
          <a:r>
            <a:rPr lang="en-US" dirty="0" smtClean="0"/>
            <a:t>Updating application content</a:t>
          </a:r>
          <a:endParaRPr lang="ru-RU" dirty="0"/>
        </a:p>
      </dgm:t>
    </dgm:pt>
    <dgm:pt modelId="{486B837F-DECB-498B-B61B-CE3C5F53FEDA}" type="parTrans" cxnId="{2D9823D9-3B3B-4F1A-A850-3674053FBE83}">
      <dgm:prSet/>
      <dgm:spPr/>
      <dgm:t>
        <a:bodyPr/>
        <a:lstStyle/>
        <a:p>
          <a:endParaRPr lang="ru-RU"/>
        </a:p>
      </dgm:t>
    </dgm:pt>
    <dgm:pt modelId="{DEFE991F-5CFF-4E15-8E23-B8A6194299F1}" type="sibTrans" cxnId="{2D9823D9-3B3B-4F1A-A850-3674053FBE83}">
      <dgm:prSet/>
      <dgm:spPr/>
      <dgm:t>
        <a:bodyPr/>
        <a:lstStyle/>
        <a:p>
          <a:endParaRPr lang="ru-RU"/>
        </a:p>
      </dgm:t>
    </dgm:pt>
    <dgm:pt modelId="{F5B07F9C-6E48-4B46-AB0B-B0D0B4313718}">
      <dgm:prSet phldrT="[Текст]" custT="1"/>
      <dgm:spPr/>
      <dgm:t>
        <a:bodyPr/>
        <a:lstStyle/>
        <a:p>
          <a:r>
            <a:rPr lang="ru-RU" sz="5400" b="1" dirty="0" smtClean="0">
              <a:solidFill>
                <a:schemeClr val="tx1"/>
              </a:solidFill>
            </a:rPr>
            <a:t>3</a:t>
          </a:r>
          <a:endParaRPr lang="ru-RU" sz="5400" b="1" dirty="0">
            <a:solidFill>
              <a:schemeClr val="tx1"/>
            </a:solidFill>
          </a:endParaRPr>
        </a:p>
      </dgm:t>
    </dgm:pt>
    <dgm:pt modelId="{B59A9F23-C4AC-4629-A894-B75C19786DAC}" type="parTrans" cxnId="{650FA057-BBD8-427E-8265-9AAE5962ECC5}">
      <dgm:prSet/>
      <dgm:spPr/>
      <dgm:t>
        <a:bodyPr/>
        <a:lstStyle/>
        <a:p>
          <a:endParaRPr lang="ru-RU"/>
        </a:p>
      </dgm:t>
    </dgm:pt>
    <dgm:pt modelId="{11E2669E-5731-4087-B28C-9D74136B15CA}" type="sibTrans" cxnId="{650FA057-BBD8-427E-8265-9AAE5962ECC5}">
      <dgm:prSet/>
      <dgm:spPr/>
      <dgm:t>
        <a:bodyPr/>
        <a:lstStyle/>
        <a:p>
          <a:endParaRPr lang="ru-RU"/>
        </a:p>
      </dgm:t>
    </dgm:pt>
    <dgm:pt modelId="{C02DB95D-BE08-4415-9C95-30D89556FA4D}">
      <dgm:prSet phldrT="[Текст]"/>
      <dgm:spPr/>
      <dgm:t>
        <a:bodyPr/>
        <a:lstStyle/>
        <a:p>
          <a:r>
            <a:rPr lang="en-US" dirty="0" smtClean="0"/>
            <a:t>Optimization and expansion</a:t>
          </a:r>
          <a:endParaRPr lang="ru-RU" dirty="0"/>
        </a:p>
      </dgm:t>
    </dgm:pt>
    <dgm:pt modelId="{FED2E6BE-BF44-4250-B27F-6151A401B698}" type="parTrans" cxnId="{9D32487A-49F6-446C-918A-C2FDC214FC9E}">
      <dgm:prSet/>
      <dgm:spPr/>
      <dgm:t>
        <a:bodyPr/>
        <a:lstStyle/>
        <a:p>
          <a:endParaRPr lang="ru-RU"/>
        </a:p>
      </dgm:t>
    </dgm:pt>
    <dgm:pt modelId="{BA263116-54B1-459A-95C4-F419D18E3316}" type="sibTrans" cxnId="{9D32487A-49F6-446C-918A-C2FDC214FC9E}">
      <dgm:prSet/>
      <dgm:spPr/>
      <dgm:t>
        <a:bodyPr/>
        <a:lstStyle/>
        <a:p>
          <a:endParaRPr lang="ru-RU"/>
        </a:p>
      </dgm:t>
    </dgm:pt>
    <dgm:pt modelId="{828C08C3-23B5-485C-9781-F3D890D48579}" type="pres">
      <dgm:prSet presAssocID="{85EC0B40-849D-4FEB-80C7-99006D365B61}" presName="linearFlow" presStyleCnt="0">
        <dgm:presLayoutVars>
          <dgm:dir/>
          <dgm:animLvl val="lvl"/>
          <dgm:resizeHandles val="exact"/>
        </dgm:presLayoutVars>
      </dgm:prSet>
      <dgm:spPr/>
      <dgm:t>
        <a:bodyPr/>
        <a:lstStyle/>
        <a:p>
          <a:endParaRPr lang="ru-RU"/>
        </a:p>
      </dgm:t>
    </dgm:pt>
    <dgm:pt modelId="{CE4FBEF2-69BF-4E7A-8FFA-85DC278CA2F4}" type="pres">
      <dgm:prSet presAssocID="{AFE1FC91-B7DD-4B05-8846-3CABA81CFAC5}" presName="composite" presStyleCnt="0"/>
      <dgm:spPr/>
    </dgm:pt>
    <dgm:pt modelId="{1A78D97C-DE94-4780-B96F-0CB8D5AE97E3}" type="pres">
      <dgm:prSet presAssocID="{AFE1FC91-B7DD-4B05-8846-3CABA81CFAC5}" presName="parentText" presStyleLbl="alignNode1" presStyleIdx="0" presStyleCnt="3">
        <dgm:presLayoutVars>
          <dgm:chMax val="1"/>
          <dgm:bulletEnabled val="1"/>
        </dgm:presLayoutVars>
      </dgm:prSet>
      <dgm:spPr/>
      <dgm:t>
        <a:bodyPr/>
        <a:lstStyle/>
        <a:p>
          <a:endParaRPr lang="ru-RU"/>
        </a:p>
      </dgm:t>
    </dgm:pt>
    <dgm:pt modelId="{7458F028-6D77-4124-B0C8-0381391D78E8}" type="pres">
      <dgm:prSet presAssocID="{AFE1FC91-B7DD-4B05-8846-3CABA81CFAC5}" presName="descendantText" presStyleLbl="alignAcc1" presStyleIdx="0" presStyleCnt="3">
        <dgm:presLayoutVars>
          <dgm:bulletEnabled val="1"/>
        </dgm:presLayoutVars>
      </dgm:prSet>
      <dgm:spPr/>
      <dgm:t>
        <a:bodyPr/>
        <a:lstStyle/>
        <a:p>
          <a:endParaRPr lang="ru-RU"/>
        </a:p>
      </dgm:t>
    </dgm:pt>
    <dgm:pt modelId="{F5D1B4D4-E726-4110-B87D-D852896B4BDF}" type="pres">
      <dgm:prSet presAssocID="{66D49CA6-1090-4471-B812-C7825360431E}" presName="sp" presStyleCnt="0"/>
      <dgm:spPr/>
    </dgm:pt>
    <dgm:pt modelId="{22A1B0E8-BC82-443E-8039-A687CB4378C0}" type="pres">
      <dgm:prSet presAssocID="{57806743-F218-42CA-8B1C-13F29B3168CC}" presName="composite" presStyleCnt="0"/>
      <dgm:spPr/>
    </dgm:pt>
    <dgm:pt modelId="{038FA7ED-884B-4FF5-BF9F-44C78CFE1444}" type="pres">
      <dgm:prSet presAssocID="{57806743-F218-42CA-8B1C-13F29B3168CC}" presName="parentText" presStyleLbl="alignNode1" presStyleIdx="1" presStyleCnt="3">
        <dgm:presLayoutVars>
          <dgm:chMax val="1"/>
          <dgm:bulletEnabled val="1"/>
        </dgm:presLayoutVars>
      </dgm:prSet>
      <dgm:spPr/>
      <dgm:t>
        <a:bodyPr/>
        <a:lstStyle/>
        <a:p>
          <a:endParaRPr lang="ru-RU"/>
        </a:p>
      </dgm:t>
    </dgm:pt>
    <dgm:pt modelId="{2406AF08-0169-4F47-9D44-525D02653F73}" type="pres">
      <dgm:prSet presAssocID="{57806743-F218-42CA-8B1C-13F29B3168CC}" presName="descendantText" presStyleLbl="alignAcc1" presStyleIdx="1" presStyleCnt="3">
        <dgm:presLayoutVars>
          <dgm:bulletEnabled val="1"/>
        </dgm:presLayoutVars>
      </dgm:prSet>
      <dgm:spPr/>
      <dgm:t>
        <a:bodyPr/>
        <a:lstStyle/>
        <a:p>
          <a:endParaRPr lang="ru-RU"/>
        </a:p>
      </dgm:t>
    </dgm:pt>
    <dgm:pt modelId="{641B23DF-C8E6-4F49-941E-8173CCD0C867}" type="pres">
      <dgm:prSet presAssocID="{07D017D3-40A9-42EB-94A3-519916C8081A}" presName="sp" presStyleCnt="0"/>
      <dgm:spPr/>
    </dgm:pt>
    <dgm:pt modelId="{9DD03BDB-1CE1-416E-B5A4-46DC22132F77}" type="pres">
      <dgm:prSet presAssocID="{F5B07F9C-6E48-4B46-AB0B-B0D0B4313718}" presName="composite" presStyleCnt="0"/>
      <dgm:spPr/>
    </dgm:pt>
    <dgm:pt modelId="{53E99B23-E06D-4EA8-AAC3-D1074A158B02}" type="pres">
      <dgm:prSet presAssocID="{F5B07F9C-6E48-4B46-AB0B-B0D0B4313718}" presName="parentText" presStyleLbl="alignNode1" presStyleIdx="2" presStyleCnt="3">
        <dgm:presLayoutVars>
          <dgm:chMax val="1"/>
          <dgm:bulletEnabled val="1"/>
        </dgm:presLayoutVars>
      </dgm:prSet>
      <dgm:spPr/>
      <dgm:t>
        <a:bodyPr/>
        <a:lstStyle/>
        <a:p>
          <a:endParaRPr lang="ru-RU"/>
        </a:p>
      </dgm:t>
    </dgm:pt>
    <dgm:pt modelId="{2533510D-809D-4F63-A85A-63FEA6F6A19E}" type="pres">
      <dgm:prSet presAssocID="{F5B07F9C-6E48-4B46-AB0B-B0D0B4313718}" presName="descendantText" presStyleLbl="alignAcc1" presStyleIdx="2" presStyleCnt="3">
        <dgm:presLayoutVars>
          <dgm:bulletEnabled val="1"/>
        </dgm:presLayoutVars>
      </dgm:prSet>
      <dgm:spPr/>
      <dgm:t>
        <a:bodyPr/>
        <a:lstStyle/>
        <a:p>
          <a:endParaRPr lang="ru-RU"/>
        </a:p>
      </dgm:t>
    </dgm:pt>
  </dgm:ptLst>
  <dgm:cxnLst>
    <dgm:cxn modelId="{412BD786-9109-4A4C-B292-C7225D9B9119}" type="presOf" srcId="{7D61610A-E072-452B-9B5B-379778210F81}" destId="{7458F028-6D77-4124-B0C8-0381391D78E8}" srcOrd="0" destOrd="0" presId="urn:microsoft.com/office/officeart/2005/8/layout/chevron2"/>
    <dgm:cxn modelId="{A13E8411-A561-4C06-A236-600F586FCB9A}" type="presOf" srcId="{F5B07F9C-6E48-4B46-AB0B-B0D0B4313718}" destId="{53E99B23-E06D-4EA8-AAC3-D1074A158B02}" srcOrd="0" destOrd="0" presId="urn:microsoft.com/office/officeart/2005/8/layout/chevron2"/>
    <dgm:cxn modelId="{3C2350CA-C293-42D8-875E-A1F296870BF5}" type="presOf" srcId="{57806743-F218-42CA-8B1C-13F29B3168CC}" destId="{038FA7ED-884B-4FF5-BF9F-44C78CFE1444}" srcOrd="0" destOrd="0" presId="urn:microsoft.com/office/officeart/2005/8/layout/chevron2"/>
    <dgm:cxn modelId="{7CD6B97B-31AC-47D7-9AE9-CB017F0E2872}" type="presOf" srcId="{AFE1FC91-B7DD-4B05-8846-3CABA81CFAC5}" destId="{1A78D97C-DE94-4780-B96F-0CB8D5AE97E3}" srcOrd="0" destOrd="0" presId="urn:microsoft.com/office/officeart/2005/8/layout/chevron2"/>
    <dgm:cxn modelId="{650FA057-BBD8-427E-8265-9AAE5962ECC5}" srcId="{85EC0B40-849D-4FEB-80C7-99006D365B61}" destId="{F5B07F9C-6E48-4B46-AB0B-B0D0B4313718}" srcOrd="2" destOrd="0" parTransId="{B59A9F23-C4AC-4629-A894-B75C19786DAC}" sibTransId="{11E2669E-5731-4087-B28C-9D74136B15CA}"/>
    <dgm:cxn modelId="{2D9823D9-3B3B-4F1A-A850-3674053FBE83}" srcId="{57806743-F218-42CA-8B1C-13F29B3168CC}" destId="{0CB196AA-1CBA-4BF7-A240-0C9CAEC04025}" srcOrd="0" destOrd="0" parTransId="{486B837F-DECB-498B-B61B-CE3C5F53FEDA}" sibTransId="{DEFE991F-5CFF-4E15-8E23-B8A6194299F1}"/>
    <dgm:cxn modelId="{BCE3E5A5-D307-4AF6-AAE0-A93540B7AAE8}" type="presOf" srcId="{C02DB95D-BE08-4415-9C95-30D89556FA4D}" destId="{2533510D-809D-4F63-A85A-63FEA6F6A19E}" srcOrd="0" destOrd="0" presId="urn:microsoft.com/office/officeart/2005/8/layout/chevron2"/>
    <dgm:cxn modelId="{C450881F-F4EE-4E01-946E-CBEEB4C4076C}" type="presOf" srcId="{85EC0B40-849D-4FEB-80C7-99006D365B61}" destId="{828C08C3-23B5-485C-9781-F3D890D48579}" srcOrd="0" destOrd="0" presId="urn:microsoft.com/office/officeart/2005/8/layout/chevron2"/>
    <dgm:cxn modelId="{FC1A98A9-18FE-40FA-A209-DB1C95954076}" type="presOf" srcId="{0CB196AA-1CBA-4BF7-A240-0C9CAEC04025}" destId="{2406AF08-0169-4F47-9D44-525D02653F73}" srcOrd="0" destOrd="0" presId="urn:microsoft.com/office/officeart/2005/8/layout/chevron2"/>
    <dgm:cxn modelId="{664E145E-B334-4B90-94BC-20F97C1CE5E1}" srcId="{85EC0B40-849D-4FEB-80C7-99006D365B61}" destId="{57806743-F218-42CA-8B1C-13F29B3168CC}" srcOrd="1" destOrd="0" parTransId="{FDF8D038-ED06-4399-84C4-A0D33DE731DA}" sibTransId="{07D017D3-40A9-42EB-94A3-519916C8081A}"/>
    <dgm:cxn modelId="{1CAA257E-6E08-4FEF-9948-41F43B532258}" srcId="{AFE1FC91-B7DD-4B05-8846-3CABA81CFAC5}" destId="{7D61610A-E072-452B-9B5B-379778210F81}" srcOrd="0" destOrd="0" parTransId="{25F1B9D4-DA28-485A-8BFA-C61FE688004A}" sibTransId="{3B853CC1-B247-42B2-8B36-94403969257A}"/>
    <dgm:cxn modelId="{3419F749-50E4-4287-BFA8-86687B001594}" srcId="{85EC0B40-849D-4FEB-80C7-99006D365B61}" destId="{AFE1FC91-B7DD-4B05-8846-3CABA81CFAC5}" srcOrd="0" destOrd="0" parTransId="{FE54DEF6-CE2E-4BF2-BC69-C9BF5B0D4322}" sibTransId="{66D49CA6-1090-4471-B812-C7825360431E}"/>
    <dgm:cxn modelId="{9D32487A-49F6-446C-918A-C2FDC214FC9E}" srcId="{F5B07F9C-6E48-4B46-AB0B-B0D0B4313718}" destId="{C02DB95D-BE08-4415-9C95-30D89556FA4D}" srcOrd="0" destOrd="0" parTransId="{FED2E6BE-BF44-4250-B27F-6151A401B698}" sibTransId="{BA263116-54B1-459A-95C4-F419D18E3316}"/>
    <dgm:cxn modelId="{6F63C46B-8CE5-42DC-B8F5-BC8512E697D0}" type="presParOf" srcId="{828C08C3-23B5-485C-9781-F3D890D48579}" destId="{CE4FBEF2-69BF-4E7A-8FFA-85DC278CA2F4}" srcOrd="0" destOrd="0" presId="urn:microsoft.com/office/officeart/2005/8/layout/chevron2"/>
    <dgm:cxn modelId="{47F6A0DA-6332-4299-BA64-6D53B108DEA4}" type="presParOf" srcId="{CE4FBEF2-69BF-4E7A-8FFA-85DC278CA2F4}" destId="{1A78D97C-DE94-4780-B96F-0CB8D5AE97E3}" srcOrd="0" destOrd="0" presId="urn:microsoft.com/office/officeart/2005/8/layout/chevron2"/>
    <dgm:cxn modelId="{322105DF-3F94-4B0C-A319-3A84081C2D01}" type="presParOf" srcId="{CE4FBEF2-69BF-4E7A-8FFA-85DC278CA2F4}" destId="{7458F028-6D77-4124-B0C8-0381391D78E8}" srcOrd="1" destOrd="0" presId="urn:microsoft.com/office/officeart/2005/8/layout/chevron2"/>
    <dgm:cxn modelId="{8E64336C-D039-48E2-A67B-8C9601A5A401}" type="presParOf" srcId="{828C08C3-23B5-485C-9781-F3D890D48579}" destId="{F5D1B4D4-E726-4110-B87D-D852896B4BDF}" srcOrd="1" destOrd="0" presId="urn:microsoft.com/office/officeart/2005/8/layout/chevron2"/>
    <dgm:cxn modelId="{D44116E5-1944-4F54-B60D-2B34E0C39ADE}" type="presParOf" srcId="{828C08C3-23B5-485C-9781-F3D890D48579}" destId="{22A1B0E8-BC82-443E-8039-A687CB4378C0}" srcOrd="2" destOrd="0" presId="urn:microsoft.com/office/officeart/2005/8/layout/chevron2"/>
    <dgm:cxn modelId="{04F77B54-D307-4032-8782-674CD5D795EE}" type="presParOf" srcId="{22A1B0E8-BC82-443E-8039-A687CB4378C0}" destId="{038FA7ED-884B-4FF5-BF9F-44C78CFE1444}" srcOrd="0" destOrd="0" presId="urn:microsoft.com/office/officeart/2005/8/layout/chevron2"/>
    <dgm:cxn modelId="{2E8838D9-2419-41A1-9C8E-13023767ED6A}" type="presParOf" srcId="{22A1B0E8-BC82-443E-8039-A687CB4378C0}" destId="{2406AF08-0169-4F47-9D44-525D02653F73}" srcOrd="1" destOrd="0" presId="urn:microsoft.com/office/officeart/2005/8/layout/chevron2"/>
    <dgm:cxn modelId="{018F73C7-F6EA-4387-9655-B3CDEB735273}" type="presParOf" srcId="{828C08C3-23B5-485C-9781-F3D890D48579}" destId="{641B23DF-C8E6-4F49-941E-8173CCD0C867}" srcOrd="3" destOrd="0" presId="urn:microsoft.com/office/officeart/2005/8/layout/chevron2"/>
    <dgm:cxn modelId="{D34D0DF7-B015-4804-95E7-9604E5180832}" type="presParOf" srcId="{828C08C3-23B5-485C-9781-F3D890D48579}" destId="{9DD03BDB-1CE1-416E-B5A4-46DC22132F77}" srcOrd="4" destOrd="0" presId="urn:microsoft.com/office/officeart/2005/8/layout/chevron2"/>
    <dgm:cxn modelId="{BB2B409C-7E49-4039-8C5C-C3CEE4382102}" type="presParOf" srcId="{9DD03BDB-1CE1-416E-B5A4-46DC22132F77}" destId="{53E99B23-E06D-4EA8-AAC3-D1074A158B02}" srcOrd="0" destOrd="0" presId="urn:microsoft.com/office/officeart/2005/8/layout/chevron2"/>
    <dgm:cxn modelId="{CCA6630F-F0B3-4943-8E42-71EFDDA882E2}" type="presParOf" srcId="{9DD03BDB-1CE1-416E-B5A4-46DC22132F77}" destId="{2533510D-809D-4F63-A85A-63FEA6F6A19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0.14384</cdr:x>
      <cdr:y>0.47378</cdr:y>
    </cdr:from>
    <cdr:to>
      <cdr:x>0.27304</cdr:x>
      <cdr:y>0.4753</cdr:y>
    </cdr:to>
    <cdr:sp macro="" textlink="">
      <cdr:nvSpPr>
        <cdr:cNvPr id="5" name="Прямая соединительная линия 4"/>
        <cdr:cNvSpPr/>
      </cdr:nvSpPr>
      <cdr:spPr>
        <a:xfrm xmlns:a="http://schemas.openxmlformats.org/drawingml/2006/main">
          <a:off x="1375719" y="2567231"/>
          <a:ext cx="1235675" cy="823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0.27132</cdr:x>
      <cdr:y>0.42361</cdr:y>
    </cdr:from>
    <cdr:to>
      <cdr:x>0.35401</cdr:x>
      <cdr:y>0.47834</cdr:y>
    </cdr:to>
    <cdr:sp macro="" textlink="">
      <cdr:nvSpPr>
        <cdr:cNvPr id="9" name="Прямая соединительная линия 8"/>
        <cdr:cNvSpPr/>
      </cdr:nvSpPr>
      <cdr:spPr>
        <a:xfrm xmlns:a="http://schemas.openxmlformats.org/drawingml/2006/main" flipV="1">
          <a:off x="2594919" y="2295383"/>
          <a:ext cx="790832" cy="296562"/>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0.35659</cdr:x>
      <cdr:y>0.37192</cdr:y>
    </cdr:from>
    <cdr:to>
      <cdr:x>0.46425</cdr:x>
      <cdr:y>0.42361</cdr:y>
    </cdr:to>
    <cdr:sp macro="" textlink="">
      <cdr:nvSpPr>
        <cdr:cNvPr id="11" name="Прямая соединительная линия 10"/>
        <cdr:cNvSpPr/>
      </cdr:nvSpPr>
      <cdr:spPr>
        <a:xfrm xmlns:a="http://schemas.openxmlformats.org/drawingml/2006/main" flipV="1">
          <a:off x="3410465" y="2015296"/>
          <a:ext cx="1029729" cy="280087"/>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0.46425</cdr:x>
      <cdr:y>0.32327</cdr:y>
    </cdr:from>
    <cdr:to>
      <cdr:x>0.57623</cdr:x>
      <cdr:y>0.37192</cdr:y>
    </cdr:to>
    <cdr:sp macro="" textlink="">
      <cdr:nvSpPr>
        <cdr:cNvPr id="13" name="Прямая соединительная линия 12"/>
        <cdr:cNvSpPr/>
      </cdr:nvSpPr>
      <cdr:spPr>
        <a:xfrm xmlns:a="http://schemas.openxmlformats.org/drawingml/2006/main" flipV="1">
          <a:off x="4440194" y="1751685"/>
          <a:ext cx="1070919" cy="26361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0.57709</cdr:x>
      <cdr:y>0.22141</cdr:y>
    </cdr:from>
    <cdr:to>
      <cdr:x>0.68648</cdr:x>
      <cdr:y>0.32175</cdr:y>
    </cdr:to>
    <cdr:sp macro="" textlink="">
      <cdr:nvSpPr>
        <cdr:cNvPr id="15" name="Прямая соединительная линия 14"/>
        <cdr:cNvSpPr/>
      </cdr:nvSpPr>
      <cdr:spPr>
        <a:xfrm xmlns:a="http://schemas.openxmlformats.org/drawingml/2006/main" flipV="1">
          <a:off x="5519351" y="1199750"/>
          <a:ext cx="1046206" cy="54369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0.68648</cdr:x>
      <cdr:y>0.11955</cdr:y>
    </cdr:from>
    <cdr:to>
      <cdr:x>0.80879</cdr:x>
      <cdr:y>0.22141</cdr:y>
    </cdr:to>
    <cdr:sp macro="" textlink="">
      <cdr:nvSpPr>
        <cdr:cNvPr id="17" name="Прямая соединительная линия 16"/>
        <cdr:cNvSpPr/>
      </cdr:nvSpPr>
      <cdr:spPr>
        <a:xfrm xmlns:a="http://schemas.openxmlformats.org/drawingml/2006/main" flipV="1">
          <a:off x="6565557" y="647815"/>
          <a:ext cx="1169773" cy="551935"/>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118445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3757049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696980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148103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152735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1809473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199324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2374028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1440446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451333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EBFD410-3C7D-4D1B-B74D-86004013C13D}" type="datetimeFigureOut">
              <a:rPr lang="ru-RU" smtClean="0"/>
              <a:pPr/>
              <a:t>04.06.2018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val="222703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FD410-3C7D-4D1B-B74D-86004013C13D}" type="datetimeFigureOut">
              <a:rPr lang="ru-RU" smtClean="0"/>
              <a:pPr/>
              <a:t>04.06.2018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284C0-2180-4F03-A442-92914DC9DAD3}" type="slidenum">
              <a:rPr lang="ru-RU" smtClean="0"/>
              <a:pPr/>
              <a:t>‹#›</a:t>
            </a:fld>
            <a:endParaRPr lang="ru-RU"/>
          </a:p>
        </p:txBody>
      </p:sp>
    </p:spTree>
    <p:extLst>
      <p:ext uri="{BB962C8B-B14F-4D97-AF65-F5344CB8AC3E}">
        <p14:creationId xmlns:p14="http://schemas.microsoft.com/office/powerpoint/2010/main" val="3542058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8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70280" y="1214438"/>
            <a:ext cx="9144000" cy="2387600"/>
          </a:xfrm>
        </p:spPr>
        <p:txBody>
          <a:bodyPr>
            <a:noAutofit/>
          </a:bodyPr>
          <a:lstStyle/>
          <a:p>
            <a:r>
              <a:rPr lang="en-US" sz="13800" b="1" dirty="0" err="1" smtClean="0">
                <a:ln w="12700">
                  <a:solidFill>
                    <a:schemeClr val="tx2">
                      <a:lumMod val="75000"/>
                    </a:schemeClr>
                  </a:solidFill>
                  <a:prstDash val="solid"/>
                </a:ln>
                <a:solidFill>
                  <a:schemeClr val="accent1">
                    <a:lumMod val="50000"/>
                  </a:schemeClr>
                </a:solidFill>
                <a:effectLst>
                  <a:outerShdw dist="38100" dir="2640000" algn="bl" rotWithShape="0">
                    <a:schemeClr val="tx2">
                      <a:lumMod val="75000"/>
                    </a:schemeClr>
                  </a:outerShdw>
                </a:effectLst>
              </a:rPr>
              <a:t>FishingPlace</a:t>
            </a:r>
            <a:endParaRPr lang="ru-RU" sz="13800" b="1" dirty="0">
              <a:ln w="12700">
                <a:solidFill>
                  <a:schemeClr val="tx2">
                    <a:lumMod val="75000"/>
                  </a:schemeClr>
                </a:solidFill>
                <a:prstDash val="solid"/>
              </a:ln>
              <a:solidFill>
                <a:schemeClr val="accent1">
                  <a:lumMod val="50000"/>
                </a:schemeClr>
              </a:solidFill>
              <a:effectLst>
                <a:outerShdw dist="38100" dir="2640000" algn="bl" rotWithShape="0">
                  <a:schemeClr val="tx2">
                    <a:lumMod val="75000"/>
                  </a:schemeClr>
                </a:outerShdw>
              </a:effectLst>
            </a:endParaRPr>
          </a:p>
        </p:txBody>
      </p:sp>
      <p:sp>
        <p:nvSpPr>
          <p:cNvPr id="3" name="Подзаголовок 2"/>
          <p:cNvSpPr>
            <a:spLocks noGrp="1"/>
          </p:cNvSpPr>
          <p:nvPr>
            <p:ph type="subTitle" idx="1"/>
          </p:nvPr>
        </p:nvSpPr>
        <p:spPr/>
        <p:txBody>
          <a:bodyPr/>
          <a:lstStyle/>
          <a:p>
            <a:endParaRPr lang="ru-RU"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2862581"/>
            <a:ext cx="2286000" cy="2095500"/>
          </a:xfrm>
          <a:prstGeom prst="rect">
            <a:avLst/>
          </a:prstGeom>
        </p:spPr>
      </p:pic>
    </p:spTree>
    <p:extLst>
      <p:ext uri="{BB962C8B-B14F-4D97-AF65-F5344CB8AC3E}">
        <p14:creationId xmlns:p14="http://schemas.microsoft.com/office/powerpoint/2010/main" val="2370973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971"/>
            <a:ext cx="10515600" cy="1325563"/>
          </a:xfrm>
        </p:spPr>
        <p:txBody>
          <a:bodyPr/>
          <a:lstStyle/>
          <a:p>
            <a:pPr algn="ctr"/>
            <a:r>
              <a:rPr lang="en-US" dirty="0" smtClean="0"/>
              <a:t>The functions of a product or system</a:t>
            </a:r>
            <a:endParaRPr lang="en-US" dirty="0"/>
          </a:p>
        </p:txBody>
      </p:sp>
      <p:graphicFrame>
        <p:nvGraphicFramePr>
          <p:cNvPr id="4" name="Объект 3"/>
          <p:cNvGraphicFramePr>
            <a:graphicFrameLocks noGrp="1"/>
          </p:cNvGraphicFramePr>
          <p:nvPr>
            <p:ph idx="1"/>
          </p:nvPr>
        </p:nvGraphicFramePr>
        <p:xfrm>
          <a:off x="838200" y="1548534"/>
          <a:ext cx="10515600" cy="4057938"/>
        </p:xfrm>
        <a:graphic>
          <a:graphicData uri="http://schemas.openxmlformats.org/drawingml/2006/table">
            <a:tbl>
              <a:tblPr firstRow="1" bandRow="1">
                <a:tableStyleId>{BC89EF96-8CEA-46FF-86C4-4CE0E7609802}</a:tableStyleId>
              </a:tblPr>
              <a:tblGrid>
                <a:gridCol w="5257800">
                  <a:extLst>
                    <a:ext uri="{9D8B030D-6E8A-4147-A177-3AD203B41FA5}">
                      <a16:colId xmlns:a16="http://schemas.microsoft.com/office/drawing/2014/main" xmlns="" val="3660996414"/>
                    </a:ext>
                  </a:extLst>
                </a:gridCol>
                <a:gridCol w="5257800">
                  <a:extLst>
                    <a:ext uri="{9D8B030D-6E8A-4147-A177-3AD203B41FA5}">
                      <a16:colId xmlns:a16="http://schemas.microsoft.com/office/drawing/2014/main" xmlns="" val="436039164"/>
                    </a:ext>
                  </a:extLst>
                </a:gridCol>
              </a:tblGrid>
              <a:tr h="676323">
                <a:tc>
                  <a:txBody>
                    <a:bodyPr/>
                    <a:lstStyle/>
                    <a:p>
                      <a:pPr algn="l"/>
                      <a:r>
                        <a:rPr lang="en-US" sz="3600" dirty="0" smtClean="0"/>
                        <a:t>Function</a:t>
                      </a:r>
                      <a:endParaRPr lang="en-US" sz="3600" dirty="0"/>
                    </a:p>
                  </a:txBody>
                  <a:tcPr/>
                </a:tc>
                <a:tc>
                  <a:txBody>
                    <a:bodyPr/>
                    <a:lstStyle/>
                    <a:p>
                      <a:pPr algn="ctr"/>
                      <a:r>
                        <a:rPr lang="en-US" sz="2800" dirty="0" smtClean="0"/>
                        <a:t>Registration via social networks</a:t>
                      </a:r>
                      <a:endParaRPr lang="en-US" sz="2800" dirty="0"/>
                    </a:p>
                  </a:txBody>
                  <a:tcPr/>
                </a:tc>
                <a:extLst>
                  <a:ext uri="{0D108BD9-81ED-4DB2-BD59-A6C34878D82A}">
                    <a16:rowId xmlns:a16="http://schemas.microsoft.com/office/drawing/2014/main" xmlns="" val="2661170786"/>
                  </a:ext>
                </a:extLst>
              </a:tr>
              <a:tr h="676323">
                <a:tc>
                  <a:txBody>
                    <a:bodyPr/>
                    <a:lstStyle/>
                    <a:p>
                      <a:pPr algn="l"/>
                      <a:r>
                        <a:rPr lang="en-US" sz="3600" dirty="0" smtClean="0"/>
                        <a:t>Status</a:t>
                      </a:r>
                      <a:endParaRPr lang="en-US" sz="3600" dirty="0"/>
                    </a:p>
                  </a:txBody>
                  <a:tcPr/>
                </a:tc>
                <a:tc>
                  <a:txBody>
                    <a:bodyPr/>
                    <a:lstStyle/>
                    <a:p>
                      <a:pPr algn="l"/>
                      <a:r>
                        <a:rPr lang="en-US" sz="3200" dirty="0" smtClean="0"/>
                        <a:t>Included</a:t>
                      </a:r>
                      <a:endParaRPr lang="en-US" sz="3200" dirty="0"/>
                    </a:p>
                  </a:txBody>
                  <a:tcPr/>
                </a:tc>
                <a:extLst>
                  <a:ext uri="{0D108BD9-81ED-4DB2-BD59-A6C34878D82A}">
                    <a16:rowId xmlns:a16="http://schemas.microsoft.com/office/drawing/2014/main" xmlns="" val="1327906213"/>
                  </a:ext>
                </a:extLst>
              </a:tr>
              <a:tr h="676323">
                <a:tc>
                  <a:txBody>
                    <a:bodyPr/>
                    <a:lstStyle/>
                    <a:p>
                      <a:pPr algn="l"/>
                      <a:r>
                        <a:rPr lang="en-US" sz="3600" dirty="0" smtClean="0"/>
                        <a:t>Priority</a:t>
                      </a:r>
                    </a:p>
                  </a:txBody>
                  <a:tcPr/>
                </a:tc>
                <a:tc>
                  <a:txBody>
                    <a:bodyPr/>
                    <a:lstStyle/>
                    <a:p>
                      <a:pPr algn="l"/>
                      <a:r>
                        <a:rPr lang="en-US" sz="3200" dirty="0" smtClean="0"/>
                        <a:t>Average</a:t>
                      </a:r>
                    </a:p>
                  </a:txBody>
                  <a:tcPr/>
                </a:tc>
                <a:extLst>
                  <a:ext uri="{0D108BD9-81ED-4DB2-BD59-A6C34878D82A}">
                    <a16:rowId xmlns:a16="http://schemas.microsoft.com/office/drawing/2014/main" xmlns="" val="353916270"/>
                  </a:ext>
                </a:extLst>
              </a:tr>
              <a:tr h="676323">
                <a:tc>
                  <a:txBody>
                    <a:bodyPr/>
                    <a:lstStyle/>
                    <a:p>
                      <a:pPr algn="l"/>
                      <a:r>
                        <a:rPr lang="en-US" sz="3600" dirty="0" smtClean="0"/>
                        <a:t>Labor intensity</a:t>
                      </a:r>
                      <a:endParaRPr lang="en-US" sz="3600" dirty="0"/>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1250220560"/>
                  </a:ext>
                </a:extLst>
              </a:tr>
              <a:tr h="676323">
                <a:tc>
                  <a:txBody>
                    <a:bodyPr/>
                    <a:lstStyle/>
                    <a:p>
                      <a:pPr algn="l"/>
                      <a:r>
                        <a:rPr lang="en-US" sz="3600" dirty="0" smtClean="0"/>
                        <a:t>Risk</a:t>
                      </a:r>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4228207092"/>
                  </a:ext>
                </a:extLst>
              </a:tr>
              <a:tr h="676323">
                <a:tc>
                  <a:txBody>
                    <a:bodyPr/>
                    <a:lstStyle/>
                    <a:p>
                      <a:pPr algn="l"/>
                      <a:r>
                        <a:rPr lang="en-US" sz="3600" dirty="0" smtClean="0"/>
                        <a:t>Stability</a:t>
                      </a:r>
                      <a:endParaRPr lang="en-US" sz="3600" dirty="0"/>
                    </a:p>
                  </a:txBody>
                  <a:tcPr/>
                </a:tc>
                <a:tc>
                  <a:txBody>
                    <a:bodyPr/>
                    <a:lstStyle/>
                    <a:p>
                      <a:pPr algn="l"/>
                      <a:r>
                        <a:rPr lang="en-US" sz="3200" dirty="0" smtClean="0"/>
                        <a:t>High</a:t>
                      </a:r>
                      <a:endParaRPr lang="en-US" sz="3200" dirty="0"/>
                    </a:p>
                  </a:txBody>
                  <a:tcPr/>
                </a:tc>
                <a:extLst>
                  <a:ext uri="{0D108BD9-81ED-4DB2-BD59-A6C34878D82A}">
                    <a16:rowId xmlns:a16="http://schemas.microsoft.com/office/drawing/2014/main" xmlns="" val="2875815538"/>
                  </a:ext>
                </a:extLst>
              </a:tr>
            </a:tbl>
          </a:graphicData>
        </a:graphic>
      </p:graphicFrame>
    </p:spTree>
    <p:extLst>
      <p:ext uri="{BB962C8B-B14F-4D97-AF65-F5344CB8AC3E}">
        <p14:creationId xmlns:p14="http://schemas.microsoft.com/office/powerpoint/2010/main" val="1313156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971"/>
            <a:ext cx="10515600" cy="1325563"/>
          </a:xfrm>
        </p:spPr>
        <p:txBody>
          <a:bodyPr/>
          <a:lstStyle/>
          <a:p>
            <a:pPr algn="ctr"/>
            <a:r>
              <a:rPr lang="en-US" dirty="0" smtClean="0"/>
              <a:t>The functions of a product or system</a:t>
            </a:r>
            <a:endParaRPr lang="en-US" dirty="0"/>
          </a:p>
        </p:txBody>
      </p:sp>
      <p:graphicFrame>
        <p:nvGraphicFramePr>
          <p:cNvPr id="4" name="Объект 3"/>
          <p:cNvGraphicFramePr>
            <a:graphicFrameLocks noGrp="1"/>
          </p:cNvGraphicFramePr>
          <p:nvPr>
            <p:ph idx="1"/>
          </p:nvPr>
        </p:nvGraphicFramePr>
        <p:xfrm>
          <a:off x="838200" y="1548534"/>
          <a:ext cx="10515600" cy="4326495"/>
        </p:xfrm>
        <a:graphic>
          <a:graphicData uri="http://schemas.openxmlformats.org/drawingml/2006/table">
            <a:tbl>
              <a:tblPr firstRow="1" bandRow="1">
                <a:tableStyleId>{BC89EF96-8CEA-46FF-86C4-4CE0E7609802}</a:tableStyleId>
              </a:tblPr>
              <a:tblGrid>
                <a:gridCol w="5257800">
                  <a:extLst>
                    <a:ext uri="{9D8B030D-6E8A-4147-A177-3AD203B41FA5}">
                      <a16:colId xmlns:a16="http://schemas.microsoft.com/office/drawing/2014/main" xmlns="" val="3660996414"/>
                    </a:ext>
                  </a:extLst>
                </a:gridCol>
                <a:gridCol w="5257800">
                  <a:extLst>
                    <a:ext uri="{9D8B030D-6E8A-4147-A177-3AD203B41FA5}">
                      <a16:colId xmlns:a16="http://schemas.microsoft.com/office/drawing/2014/main" xmlns="" val="436039164"/>
                    </a:ext>
                  </a:extLst>
                </a:gridCol>
              </a:tblGrid>
              <a:tr h="676323">
                <a:tc>
                  <a:txBody>
                    <a:bodyPr/>
                    <a:lstStyle/>
                    <a:p>
                      <a:pPr algn="l"/>
                      <a:r>
                        <a:rPr lang="en-US" sz="3600" dirty="0" smtClean="0"/>
                        <a:t>Function</a:t>
                      </a:r>
                      <a:endParaRPr lang="en-US" sz="3600" dirty="0"/>
                    </a:p>
                  </a:txBody>
                  <a:tcPr/>
                </a:tc>
                <a:tc>
                  <a:txBody>
                    <a:bodyPr/>
                    <a:lstStyle/>
                    <a:p>
                      <a:pPr algn="ctr"/>
                      <a:r>
                        <a:rPr lang="en-US" sz="2800" dirty="0" smtClean="0"/>
                        <a:t>Selecting the range of the program</a:t>
                      </a:r>
                      <a:endParaRPr lang="en-US" sz="2800" dirty="0"/>
                    </a:p>
                  </a:txBody>
                  <a:tcPr/>
                </a:tc>
                <a:extLst>
                  <a:ext uri="{0D108BD9-81ED-4DB2-BD59-A6C34878D82A}">
                    <a16:rowId xmlns:a16="http://schemas.microsoft.com/office/drawing/2014/main" xmlns="" val="2661170786"/>
                  </a:ext>
                </a:extLst>
              </a:tr>
              <a:tr h="676323">
                <a:tc>
                  <a:txBody>
                    <a:bodyPr/>
                    <a:lstStyle/>
                    <a:p>
                      <a:pPr algn="l"/>
                      <a:r>
                        <a:rPr lang="en-US" sz="3600" dirty="0" smtClean="0"/>
                        <a:t>Status</a:t>
                      </a:r>
                      <a:endParaRPr lang="en-US" sz="3600" dirty="0"/>
                    </a:p>
                  </a:txBody>
                  <a:tcPr/>
                </a:tc>
                <a:tc>
                  <a:txBody>
                    <a:bodyPr/>
                    <a:lstStyle/>
                    <a:p>
                      <a:pPr algn="l"/>
                      <a:r>
                        <a:rPr lang="en-US" sz="3200" dirty="0" smtClean="0"/>
                        <a:t>Included</a:t>
                      </a:r>
                      <a:endParaRPr lang="en-US" sz="3200" dirty="0"/>
                    </a:p>
                  </a:txBody>
                  <a:tcPr/>
                </a:tc>
                <a:extLst>
                  <a:ext uri="{0D108BD9-81ED-4DB2-BD59-A6C34878D82A}">
                    <a16:rowId xmlns:a16="http://schemas.microsoft.com/office/drawing/2014/main" xmlns="" val="1327906213"/>
                  </a:ext>
                </a:extLst>
              </a:tr>
              <a:tr h="676323">
                <a:tc>
                  <a:txBody>
                    <a:bodyPr/>
                    <a:lstStyle/>
                    <a:p>
                      <a:pPr algn="l"/>
                      <a:r>
                        <a:rPr lang="en-US" sz="3600" dirty="0" smtClean="0"/>
                        <a:t>Priority</a:t>
                      </a:r>
                    </a:p>
                  </a:txBody>
                  <a:tcPr/>
                </a:tc>
                <a:tc>
                  <a:txBody>
                    <a:bodyPr/>
                    <a:lstStyle/>
                    <a:p>
                      <a:pPr algn="l"/>
                      <a:r>
                        <a:rPr lang="en-US" sz="3200" dirty="0" smtClean="0"/>
                        <a:t>High</a:t>
                      </a:r>
                    </a:p>
                  </a:txBody>
                  <a:tcPr/>
                </a:tc>
                <a:extLst>
                  <a:ext uri="{0D108BD9-81ED-4DB2-BD59-A6C34878D82A}">
                    <a16:rowId xmlns:a16="http://schemas.microsoft.com/office/drawing/2014/main" xmlns="" val="353916270"/>
                  </a:ext>
                </a:extLst>
              </a:tr>
              <a:tr h="676323">
                <a:tc>
                  <a:txBody>
                    <a:bodyPr/>
                    <a:lstStyle/>
                    <a:p>
                      <a:pPr algn="l"/>
                      <a:r>
                        <a:rPr lang="en-US" sz="3600" dirty="0" smtClean="0"/>
                        <a:t>Labor intensity</a:t>
                      </a:r>
                      <a:endParaRPr lang="en-US" sz="3600" dirty="0"/>
                    </a:p>
                  </a:txBody>
                  <a:tcPr/>
                </a:tc>
                <a:tc>
                  <a:txBody>
                    <a:bodyPr/>
                    <a:lstStyle/>
                    <a:p>
                      <a:pPr algn="l"/>
                      <a:r>
                        <a:rPr lang="en-US" sz="3200" dirty="0" smtClean="0"/>
                        <a:t>Average</a:t>
                      </a:r>
                      <a:endParaRPr lang="en-US" sz="3200" dirty="0"/>
                    </a:p>
                  </a:txBody>
                  <a:tcPr/>
                </a:tc>
                <a:extLst>
                  <a:ext uri="{0D108BD9-81ED-4DB2-BD59-A6C34878D82A}">
                    <a16:rowId xmlns:a16="http://schemas.microsoft.com/office/drawing/2014/main" xmlns="" val="1250220560"/>
                  </a:ext>
                </a:extLst>
              </a:tr>
              <a:tr h="676323">
                <a:tc>
                  <a:txBody>
                    <a:bodyPr/>
                    <a:lstStyle/>
                    <a:p>
                      <a:pPr algn="l"/>
                      <a:r>
                        <a:rPr lang="en-US" sz="3600" dirty="0" smtClean="0"/>
                        <a:t>Risk</a:t>
                      </a:r>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4228207092"/>
                  </a:ext>
                </a:extLst>
              </a:tr>
              <a:tr h="676323">
                <a:tc>
                  <a:txBody>
                    <a:bodyPr/>
                    <a:lstStyle/>
                    <a:p>
                      <a:pPr algn="l"/>
                      <a:r>
                        <a:rPr lang="en-US" sz="3600" dirty="0" smtClean="0"/>
                        <a:t>Stability</a:t>
                      </a:r>
                      <a:endParaRPr lang="en-US" sz="3600" dirty="0"/>
                    </a:p>
                  </a:txBody>
                  <a:tcPr/>
                </a:tc>
                <a:tc>
                  <a:txBody>
                    <a:bodyPr/>
                    <a:lstStyle/>
                    <a:p>
                      <a:pPr algn="l"/>
                      <a:r>
                        <a:rPr lang="en-US" sz="3200" dirty="0" smtClean="0"/>
                        <a:t>Average</a:t>
                      </a:r>
                      <a:endParaRPr lang="en-US" sz="3200" dirty="0"/>
                    </a:p>
                  </a:txBody>
                  <a:tcPr/>
                </a:tc>
                <a:extLst>
                  <a:ext uri="{0D108BD9-81ED-4DB2-BD59-A6C34878D82A}">
                    <a16:rowId xmlns:a16="http://schemas.microsoft.com/office/drawing/2014/main" xmlns="" val="2875815538"/>
                  </a:ext>
                </a:extLst>
              </a:tr>
            </a:tbl>
          </a:graphicData>
        </a:graphic>
      </p:graphicFrame>
    </p:spTree>
    <p:extLst>
      <p:ext uri="{BB962C8B-B14F-4D97-AF65-F5344CB8AC3E}">
        <p14:creationId xmlns:p14="http://schemas.microsoft.com/office/powerpoint/2010/main" val="2257895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971"/>
            <a:ext cx="10515600" cy="1325563"/>
          </a:xfrm>
        </p:spPr>
        <p:txBody>
          <a:bodyPr/>
          <a:lstStyle/>
          <a:p>
            <a:pPr algn="ctr"/>
            <a:r>
              <a:rPr lang="en-US" dirty="0" smtClean="0"/>
              <a:t>The functions of a product or system</a:t>
            </a:r>
            <a:endParaRPr lang="en-US" dirty="0"/>
          </a:p>
        </p:txBody>
      </p:sp>
      <p:graphicFrame>
        <p:nvGraphicFramePr>
          <p:cNvPr id="4" name="Объект 3"/>
          <p:cNvGraphicFramePr>
            <a:graphicFrameLocks noGrp="1"/>
          </p:cNvGraphicFramePr>
          <p:nvPr>
            <p:ph idx="1"/>
          </p:nvPr>
        </p:nvGraphicFramePr>
        <p:xfrm>
          <a:off x="838200" y="1548534"/>
          <a:ext cx="10515600" cy="4326495"/>
        </p:xfrm>
        <a:graphic>
          <a:graphicData uri="http://schemas.openxmlformats.org/drawingml/2006/table">
            <a:tbl>
              <a:tblPr firstRow="1" bandRow="1">
                <a:tableStyleId>{BC89EF96-8CEA-46FF-86C4-4CE0E7609802}</a:tableStyleId>
              </a:tblPr>
              <a:tblGrid>
                <a:gridCol w="5257800">
                  <a:extLst>
                    <a:ext uri="{9D8B030D-6E8A-4147-A177-3AD203B41FA5}">
                      <a16:colId xmlns:a16="http://schemas.microsoft.com/office/drawing/2014/main" xmlns="" val="3660996414"/>
                    </a:ext>
                  </a:extLst>
                </a:gridCol>
                <a:gridCol w="5257800">
                  <a:extLst>
                    <a:ext uri="{9D8B030D-6E8A-4147-A177-3AD203B41FA5}">
                      <a16:colId xmlns:a16="http://schemas.microsoft.com/office/drawing/2014/main" xmlns="" val="436039164"/>
                    </a:ext>
                  </a:extLst>
                </a:gridCol>
              </a:tblGrid>
              <a:tr h="676323">
                <a:tc>
                  <a:txBody>
                    <a:bodyPr/>
                    <a:lstStyle/>
                    <a:p>
                      <a:pPr algn="l"/>
                      <a:r>
                        <a:rPr lang="en-US" sz="3600" dirty="0" smtClean="0"/>
                        <a:t>Function</a:t>
                      </a:r>
                      <a:endParaRPr lang="en-US" sz="3600" dirty="0"/>
                    </a:p>
                  </a:txBody>
                  <a:tcPr/>
                </a:tc>
                <a:tc>
                  <a:txBody>
                    <a:bodyPr/>
                    <a:lstStyle/>
                    <a:p>
                      <a:pPr algn="ctr"/>
                      <a:r>
                        <a:rPr lang="en-US" sz="2800" dirty="0" smtClean="0"/>
                        <a:t>Vision of the price of booking a place for fishing</a:t>
                      </a:r>
                      <a:endParaRPr lang="en-US" sz="2800" dirty="0"/>
                    </a:p>
                  </a:txBody>
                  <a:tcPr/>
                </a:tc>
                <a:extLst>
                  <a:ext uri="{0D108BD9-81ED-4DB2-BD59-A6C34878D82A}">
                    <a16:rowId xmlns:a16="http://schemas.microsoft.com/office/drawing/2014/main" xmlns="" val="2661170786"/>
                  </a:ext>
                </a:extLst>
              </a:tr>
              <a:tr h="676323">
                <a:tc>
                  <a:txBody>
                    <a:bodyPr/>
                    <a:lstStyle/>
                    <a:p>
                      <a:pPr algn="l"/>
                      <a:r>
                        <a:rPr lang="en-US" sz="3600" dirty="0" smtClean="0"/>
                        <a:t>Status</a:t>
                      </a:r>
                      <a:endParaRPr lang="en-US" sz="3600" dirty="0"/>
                    </a:p>
                  </a:txBody>
                  <a:tcPr/>
                </a:tc>
                <a:tc>
                  <a:txBody>
                    <a:bodyPr/>
                    <a:lstStyle/>
                    <a:p>
                      <a:pPr algn="l"/>
                      <a:r>
                        <a:rPr lang="en-US" sz="3200" dirty="0" smtClean="0"/>
                        <a:t>Included</a:t>
                      </a:r>
                      <a:endParaRPr lang="en-US" sz="3200" dirty="0"/>
                    </a:p>
                  </a:txBody>
                  <a:tcPr/>
                </a:tc>
                <a:extLst>
                  <a:ext uri="{0D108BD9-81ED-4DB2-BD59-A6C34878D82A}">
                    <a16:rowId xmlns:a16="http://schemas.microsoft.com/office/drawing/2014/main" xmlns="" val="1327906213"/>
                  </a:ext>
                </a:extLst>
              </a:tr>
              <a:tr h="676323">
                <a:tc>
                  <a:txBody>
                    <a:bodyPr/>
                    <a:lstStyle/>
                    <a:p>
                      <a:pPr algn="l"/>
                      <a:r>
                        <a:rPr lang="en-US" sz="3600" dirty="0" smtClean="0"/>
                        <a:t>Priority</a:t>
                      </a:r>
                    </a:p>
                  </a:txBody>
                  <a:tcPr/>
                </a:tc>
                <a:tc>
                  <a:txBody>
                    <a:bodyPr/>
                    <a:lstStyle/>
                    <a:p>
                      <a:pPr algn="l"/>
                      <a:r>
                        <a:rPr lang="en-US" sz="3200" dirty="0" smtClean="0"/>
                        <a:t>Average</a:t>
                      </a:r>
                    </a:p>
                  </a:txBody>
                  <a:tcPr/>
                </a:tc>
                <a:extLst>
                  <a:ext uri="{0D108BD9-81ED-4DB2-BD59-A6C34878D82A}">
                    <a16:rowId xmlns:a16="http://schemas.microsoft.com/office/drawing/2014/main" xmlns="" val="353916270"/>
                  </a:ext>
                </a:extLst>
              </a:tr>
              <a:tr h="676323">
                <a:tc>
                  <a:txBody>
                    <a:bodyPr/>
                    <a:lstStyle/>
                    <a:p>
                      <a:pPr algn="l"/>
                      <a:r>
                        <a:rPr lang="en-US" sz="3600" dirty="0" smtClean="0"/>
                        <a:t>Labor intensity</a:t>
                      </a:r>
                      <a:endParaRPr lang="en-US" sz="3600" dirty="0"/>
                    </a:p>
                  </a:txBody>
                  <a:tcPr/>
                </a:tc>
                <a:tc>
                  <a:txBody>
                    <a:bodyPr/>
                    <a:lstStyle/>
                    <a:p>
                      <a:pPr algn="l"/>
                      <a:r>
                        <a:rPr lang="en-US" sz="3200" dirty="0" smtClean="0"/>
                        <a:t>Average</a:t>
                      </a:r>
                      <a:endParaRPr lang="en-US" sz="3200" dirty="0"/>
                    </a:p>
                  </a:txBody>
                  <a:tcPr/>
                </a:tc>
                <a:extLst>
                  <a:ext uri="{0D108BD9-81ED-4DB2-BD59-A6C34878D82A}">
                    <a16:rowId xmlns:a16="http://schemas.microsoft.com/office/drawing/2014/main" xmlns="" val="1250220560"/>
                  </a:ext>
                </a:extLst>
              </a:tr>
              <a:tr h="676323">
                <a:tc>
                  <a:txBody>
                    <a:bodyPr/>
                    <a:lstStyle/>
                    <a:p>
                      <a:pPr algn="l"/>
                      <a:r>
                        <a:rPr lang="en-US" sz="3600" dirty="0" smtClean="0"/>
                        <a:t>Risk</a:t>
                      </a:r>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4228207092"/>
                  </a:ext>
                </a:extLst>
              </a:tr>
              <a:tr h="676323">
                <a:tc>
                  <a:txBody>
                    <a:bodyPr/>
                    <a:lstStyle/>
                    <a:p>
                      <a:pPr algn="l"/>
                      <a:r>
                        <a:rPr lang="en-US" sz="3600" dirty="0" smtClean="0"/>
                        <a:t>Stability</a:t>
                      </a:r>
                      <a:endParaRPr lang="en-US" sz="3600" dirty="0"/>
                    </a:p>
                  </a:txBody>
                  <a:tcPr/>
                </a:tc>
                <a:tc>
                  <a:txBody>
                    <a:bodyPr/>
                    <a:lstStyle/>
                    <a:p>
                      <a:pPr algn="l"/>
                      <a:r>
                        <a:rPr lang="en-US" sz="3200" dirty="0" smtClean="0"/>
                        <a:t>Average</a:t>
                      </a:r>
                      <a:endParaRPr lang="en-US" sz="3200" dirty="0"/>
                    </a:p>
                  </a:txBody>
                  <a:tcPr/>
                </a:tc>
                <a:extLst>
                  <a:ext uri="{0D108BD9-81ED-4DB2-BD59-A6C34878D82A}">
                    <a16:rowId xmlns:a16="http://schemas.microsoft.com/office/drawing/2014/main" xmlns="" val="2875815538"/>
                  </a:ext>
                </a:extLst>
              </a:tr>
            </a:tbl>
          </a:graphicData>
        </a:graphic>
      </p:graphicFrame>
    </p:spTree>
    <p:extLst>
      <p:ext uri="{BB962C8B-B14F-4D97-AF65-F5344CB8AC3E}">
        <p14:creationId xmlns:p14="http://schemas.microsoft.com/office/powerpoint/2010/main" val="13937658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971"/>
            <a:ext cx="10515600" cy="1325563"/>
          </a:xfrm>
        </p:spPr>
        <p:txBody>
          <a:bodyPr/>
          <a:lstStyle/>
          <a:p>
            <a:pPr algn="ctr"/>
            <a:r>
              <a:rPr lang="en-US" dirty="0" smtClean="0"/>
              <a:t>The functions of a product or system</a:t>
            </a:r>
            <a:endParaRPr lang="en-US" dirty="0"/>
          </a:p>
        </p:txBody>
      </p:sp>
      <p:graphicFrame>
        <p:nvGraphicFramePr>
          <p:cNvPr id="4" name="Объект 3"/>
          <p:cNvGraphicFramePr>
            <a:graphicFrameLocks noGrp="1"/>
          </p:cNvGraphicFramePr>
          <p:nvPr>
            <p:ph idx="1"/>
          </p:nvPr>
        </p:nvGraphicFramePr>
        <p:xfrm>
          <a:off x="838200" y="1548534"/>
          <a:ext cx="10515600" cy="4057938"/>
        </p:xfrm>
        <a:graphic>
          <a:graphicData uri="http://schemas.openxmlformats.org/drawingml/2006/table">
            <a:tbl>
              <a:tblPr firstRow="1" bandRow="1">
                <a:tableStyleId>{BC89EF96-8CEA-46FF-86C4-4CE0E7609802}</a:tableStyleId>
              </a:tblPr>
              <a:tblGrid>
                <a:gridCol w="5257800">
                  <a:extLst>
                    <a:ext uri="{9D8B030D-6E8A-4147-A177-3AD203B41FA5}">
                      <a16:colId xmlns:a16="http://schemas.microsoft.com/office/drawing/2014/main" xmlns="" val="3660996414"/>
                    </a:ext>
                  </a:extLst>
                </a:gridCol>
                <a:gridCol w="5257800">
                  <a:extLst>
                    <a:ext uri="{9D8B030D-6E8A-4147-A177-3AD203B41FA5}">
                      <a16:colId xmlns:a16="http://schemas.microsoft.com/office/drawing/2014/main" xmlns="" val="436039164"/>
                    </a:ext>
                  </a:extLst>
                </a:gridCol>
              </a:tblGrid>
              <a:tr h="676323">
                <a:tc>
                  <a:txBody>
                    <a:bodyPr/>
                    <a:lstStyle/>
                    <a:p>
                      <a:pPr algn="l"/>
                      <a:r>
                        <a:rPr lang="en-US" sz="3600" dirty="0" smtClean="0"/>
                        <a:t>Function</a:t>
                      </a:r>
                      <a:endParaRPr lang="en-US" sz="3600" dirty="0"/>
                    </a:p>
                  </a:txBody>
                  <a:tcPr/>
                </a:tc>
                <a:tc>
                  <a:txBody>
                    <a:bodyPr/>
                    <a:lstStyle/>
                    <a:p>
                      <a:pPr algn="ctr"/>
                      <a:r>
                        <a:rPr lang="en-US" sz="2800" dirty="0" smtClean="0"/>
                        <a:t>Multilanguage</a:t>
                      </a:r>
                      <a:endParaRPr lang="en-US" sz="2800" dirty="0"/>
                    </a:p>
                  </a:txBody>
                  <a:tcPr/>
                </a:tc>
                <a:extLst>
                  <a:ext uri="{0D108BD9-81ED-4DB2-BD59-A6C34878D82A}">
                    <a16:rowId xmlns:a16="http://schemas.microsoft.com/office/drawing/2014/main" xmlns="" val="2661170786"/>
                  </a:ext>
                </a:extLst>
              </a:tr>
              <a:tr h="676323">
                <a:tc>
                  <a:txBody>
                    <a:bodyPr/>
                    <a:lstStyle/>
                    <a:p>
                      <a:pPr algn="l"/>
                      <a:r>
                        <a:rPr lang="en-US" sz="3600" dirty="0" smtClean="0"/>
                        <a:t>Status</a:t>
                      </a:r>
                      <a:endParaRPr lang="en-US" sz="3600" dirty="0"/>
                    </a:p>
                  </a:txBody>
                  <a:tcPr/>
                </a:tc>
                <a:tc>
                  <a:txBody>
                    <a:bodyPr/>
                    <a:lstStyle/>
                    <a:p>
                      <a:pPr algn="l"/>
                      <a:r>
                        <a:rPr lang="en-US" sz="3200" dirty="0" smtClean="0"/>
                        <a:t>Included</a:t>
                      </a:r>
                      <a:endParaRPr lang="en-US" sz="3200" dirty="0"/>
                    </a:p>
                  </a:txBody>
                  <a:tcPr/>
                </a:tc>
                <a:extLst>
                  <a:ext uri="{0D108BD9-81ED-4DB2-BD59-A6C34878D82A}">
                    <a16:rowId xmlns:a16="http://schemas.microsoft.com/office/drawing/2014/main" xmlns="" val="1327906213"/>
                  </a:ext>
                </a:extLst>
              </a:tr>
              <a:tr h="676323">
                <a:tc>
                  <a:txBody>
                    <a:bodyPr/>
                    <a:lstStyle/>
                    <a:p>
                      <a:pPr algn="l"/>
                      <a:r>
                        <a:rPr lang="en-US" sz="3600" dirty="0" smtClean="0"/>
                        <a:t>Priority</a:t>
                      </a:r>
                    </a:p>
                  </a:txBody>
                  <a:tcPr/>
                </a:tc>
                <a:tc>
                  <a:txBody>
                    <a:bodyPr/>
                    <a:lstStyle/>
                    <a:p>
                      <a:pPr algn="l"/>
                      <a:r>
                        <a:rPr lang="en-US" sz="3200" dirty="0" smtClean="0"/>
                        <a:t>Average</a:t>
                      </a:r>
                    </a:p>
                  </a:txBody>
                  <a:tcPr/>
                </a:tc>
                <a:extLst>
                  <a:ext uri="{0D108BD9-81ED-4DB2-BD59-A6C34878D82A}">
                    <a16:rowId xmlns:a16="http://schemas.microsoft.com/office/drawing/2014/main" xmlns="" val="353916270"/>
                  </a:ext>
                </a:extLst>
              </a:tr>
              <a:tr h="676323">
                <a:tc>
                  <a:txBody>
                    <a:bodyPr/>
                    <a:lstStyle/>
                    <a:p>
                      <a:pPr algn="l"/>
                      <a:r>
                        <a:rPr lang="en-US" sz="3600" dirty="0" smtClean="0"/>
                        <a:t>Labor intensity</a:t>
                      </a:r>
                      <a:endParaRPr lang="en-US" sz="3600" dirty="0"/>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1250220560"/>
                  </a:ext>
                </a:extLst>
              </a:tr>
              <a:tr h="676323">
                <a:tc>
                  <a:txBody>
                    <a:bodyPr/>
                    <a:lstStyle/>
                    <a:p>
                      <a:pPr algn="l"/>
                      <a:r>
                        <a:rPr lang="en-US" sz="3600" dirty="0" smtClean="0"/>
                        <a:t>Risk</a:t>
                      </a:r>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4228207092"/>
                  </a:ext>
                </a:extLst>
              </a:tr>
              <a:tr h="676323">
                <a:tc>
                  <a:txBody>
                    <a:bodyPr/>
                    <a:lstStyle/>
                    <a:p>
                      <a:pPr algn="l"/>
                      <a:r>
                        <a:rPr lang="en-US" sz="3600" dirty="0" smtClean="0"/>
                        <a:t>Stability</a:t>
                      </a:r>
                      <a:endParaRPr lang="en-US" sz="3600" dirty="0"/>
                    </a:p>
                  </a:txBody>
                  <a:tcPr/>
                </a:tc>
                <a:tc>
                  <a:txBody>
                    <a:bodyPr/>
                    <a:lstStyle/>
                    <a:p>
                      <a:pPr algn="l"/>
                      <a:r>
                        <a:rPr lang="en-US" sz="3200" dirty="0" smtClean="0"/>
                        <a:t>High</a:t>
                      </a:r>
                      <a:endParaRPr lang="en-US" sz="3200" dirty="0"/>
                    </a:p>
                  </a:txBody>
                  <a:tcPr/>
                </a:tc>
                <a:extLst>
                  <a:ext uri="{0D108BD9-81ED-4DB2-BD59-A6C34878D82A}">
                    <a16:rowId xmlns:a16="http://schemas.microsoft.com/office/drawing/2014/main" xmlns="" val="2875815538"/>
                  </a:ext>
                </a:extLst>
              </a:tr>
            </a:tbl>
          </a:graphicData>
        </a:graphic>
      </p:graphicFrame>
    </p:spTree>
    <p:extLst>
      <p:ext uri="{BB962C8B-B14F-4D97-AF65-F5344CB8AC3E}">
        <p14:creationId xmlns:p14="http://schemas.microsoft.com/office/powerpoint/2010/main" val="3514698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971"/>
            <a:ext cx="10515600" cy="1325563"/>
          </a:xfrm>
        </p:spPr>
        <p:txBody>
          <a:bodyPr/>
          <a:lstStyle/>
          <a:p>
            <a:pPr algn="ctr"/>
            <a:r>
              <a:rPr lang="en-US" dirty="0" smtClean="0"/>
              <a:t>The functions of a product or system</a:t>
            </a:r>
            <a:endParaRPr lang="en-US" dirty="0"/>
          </a:p>
        </p:txBody>
      </p:sp>
      <p:graphicFrame>
        <p:nvGraphicFramePr>
          <p:cNvPr id="4" name="Объект 3"/>
          <p:cNvGraphicFramePr>
            <a:graphicFrameLocks noGrp="1"/>
          </p:cNvGraphicFramePr>
          <p:nvPr>
            <p:ph idx="1"/>
          </p:nvPr>
        </p:nvGraphicFramePr>
        <p:xfrm>
          <a:off x="838200" y="1548534"/>
          <a:ext cx="10515600" cy="4057938"/>
        </p:xfrm>
        <a:graphic>
          <a:graphicData uri="http://schemas.openxmlformats.org/drawingml/2006/table">
            <a:tbl>
              <a:tblPr firstRow="1" bandRow="1">
                <a:tableStyleId>{BC89EF96-8CEA-46FF-86C4-4CE0E7609802}</a:tableStyleId>
              </a:tblPr>
              <a:tblGrid>
                <a:gridCol w="5257800">
                  <a:extLst>
                    <a:ext uri="{9D8B030D-6E8A-4147-A177-3AD203B41FA5}">
                      <a16:colId xmlns:a16="http://schemas.microsoft.com/office/drawing/2014/main" xmlns="" val="3660996414"/>
                    </a:ext>
                  </a:extLst>
                </a:gridCol>
                <a:gridCol w="5257800">
                  <a:extLst>
                    <a:ext uri="{9D8B030D-6E8A-4147-A177-3AD203B41FA5}">
                      <a16:colId xmlns:a16="http://schemas.microsoft.com/office/drawing/2014/main" xmlns="" val="436039164"/>
                    </a:ext>
                  </a:extLst>
                </a:gridCol>
              </a:tblGrid>
              <a:tr h="676323">
                <a:tc>
                  <a:txBody>
                    <a:bodyPr/>
                    <a:lstStyle/>
                    <a:p>
                      <a:pPr algn="l"/>
                      <a:r>
                        <a:rPr lang="en-US" sz="3600" dirty="0" smtClean="0"/>
                        <a:t>Function</a:t>
                      </a:r>
                      <a:endParaRPr lang="en-US" sz="3600" dirty="0"/>
                    </a:p>
                  </a:txBody>
                  <a:tcPr/>
                </a:tc>
                <a:tc>
                  <a:txBody>
                    <a:bodyPr/>
                    <a:lstStyle/>
                    <a:p>
                      <a:pPr algn="ctr"/>
                      <a:r>
                        <a:rPr lang="en-US" sz="2800" b="1" kern="1200" dirty="0" smtClean="0">
                          <a:solidFill>
                            <a:schemeClr val="tx1"/>
                          </a:solidFill>
                          <a:effectLst/>
                          <a:latin typeface="+mn-lt"/>
                          <a:ea typeface="+mn-ea"/>
                          <a:cs typeface="+mn-cs"/>
                        </a:rPr>
                        <a:t>Determining the current location</a:t>
                      </a:r>
                      <a:endParaRPr lang="en-US" sz="4000" dirty="0"/>
                    </a:p>
                  </a:txBody>
                  <a:tcPr/>
                </a:tc>
                <a:extLst>
                  <a:ext uri="{0D108BD9-81ED-4DB2-BD59-A6C34878D82A}">
                    <a16:rowId xmlns:a16="http://schemas.microsoft.com/office/drawing/2014/main" xmlns="" val="2661170786"/>
                  </a:ext>
                </a:extLst>
              </a:tr>
              <a:tr h="676323">
                <a:tc>
                  <a:txBody>
                    <a:bodyPr/>
                    <a:lstStyle/>
                    <a:p>
                      <a:pPr algn="l"/>
                      <a:r>
                        <a:rPr lang="en-US" sz="3600" dirty="0" smtClean="0"/>
                        <a:t>Status</a:t>
                      </a:r>
                      <a:endParaRPr lang="en-US" sz="3600" dirty="0"/>
                    </a:p>
                  </a:txBody>
                  <a:tcPr/>
                </a:tc>
                <a:tc>
                  <a:txBody>
                    <a:bodyPr/>
                    <a:lstStyle/>
                    <a:p>
                      <a:pPr algn="l"/>
                      <a:r>
                        <a:rPr lang="en-US" sz="3200" dirty="0" smtClean="0"/>
                        <a:t>Included</a:t>
                      </a:r>
                      <a:endParaRPr lang="en-US" sz="3200" dirty="0"/>
                    </a:p>
                  </a:txBody>
                  <a:tcPr/>
                </a:tc>
                <a:extLst>
                  <a:ext uri="{0D108BD9-81ED-4DB2-BD59-A6C34878D82A}">
                    <a16:rowId xmlns:a16="http://schemas.microsoft.com/office/drawing/2014/main" xmlns="" val="1327906213"/>
                  </a:ext>
                </a:extLst>
              </a:tr>
              <a:tr h="676323">
                <a:tc>
                  <a:txBody>
                    <a:bodyPr/>
                    <a:lstStyle/>
                    <a:p>
                      <a:pPr algn="l"/>
                      <a:r>
                        <a:rPr lang="en-US" sz="3600" dirty="0" smtClean="0"/>
                        <a:t>Priority</a:t>
                      </a:r>
                    </a:p>
                  </a:txBody>
                  <a:tcPr/>
                </a:tc>
                <a:tc>
                  <a:txBody>
                    <a:bodyPr/>
                    <a:lstStyle/>
                    <a:p>
                      <a:pPr algn="l"/>
                      <a:r>
                        <a:rPr lang="en-US" sz="3200" dirty="0" smtClean="0"/>
                        <a:t>High</a:t>
                      </a:r>
                    </a:p>
                  </a:txBody>
                  <a:tcPr/>
                </a:tc>
                <a:extLst>
                  <a:ext uri="{0D108BD9-81ED-4DB2-BD59-A6C34878D82A}">
                    <a16:rowId xmlns:a16="http://schemas.microsoft.com/office/drawing/2014/main" xmlns="" val="353916270"/>
                  </a:ext>
                </a:extLst>
              </a:tr>
              <a:tr h="676323">
                <a:tc>
                  <a:txBody>
                    <a:bodyPr/>
                    <a:lstStyle/>
                    <a:p>
                      <a:pPr algn="l"/>
                      <a:r>
                        <a:rPr lang="en-US" sz="3600" dirty="0" smtClean="0"/>
                        <a:t>Labor intensity</a:t>
                      </a:r>
                      <a:endParaRPr lang="en-US" sz="3600" dirty="0"/>
                    </a:p>
                  </a:txBody>
                  <a:tcPr/>
                </a:tc>
                <a:tc>
                  <a:txBody>
                    <a:bodyPr/>
                    <a:lstStyle/>
                    <a:p>
                      <a:pPr algn="l"/>
                      <a:r>
                        <a:rPr lang="en-US" sz="3200" dirty="0" smtClean="0"/>
                        <a:t>Average</a:t>
                      </a:r>
                      <a:endParaRPr lang="en-US" sz="3200" dirty="0"/>
                    </a:p>
                  </a:txBody>
                  <a:tcPr/>
                </a:tc>
                <a:extLst>
                  <a:ext uri="{0D108BD9-81ED-4DB2-BD59-A6C34878D82A}">
                    <a16:rowId xmlns:a16="http://schemas.microsoft.com/office/drawing/2014/main" xmlns="" val="1250220560"/>
                  </a:ext>
                </a:extLst>
              </a:tr>
              <a:tr h="676323">
                <a:tc>
                  <a:txBody>
                    <a:bodyPr/>
                    <a:lstStyle/>
                    <a:p>
                      <a:pPr algn="l"/>
                      <a:r>
                        <a:rPr lang="en-US" sz="3600" dirty="0" smtClean="0"/>
                        <a:t>Risk</a:t>
                      </a:r>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4228207092"/>
                  </a:ext>
                </a:extLst>
              </a:tr>
              <a:tr h="676323">
                <a:tc>
                  <a:txBody>
                    <a:bodyPr/>
                    <a:lstStyle/>
                    <a:p>
                      <a:pPr algn="l"/>
                      <a:r>
                        <a:rPr lang="en-US" sz="3600" dirty="0" smtClean="0"/>
                        <a:t>Stability</a:t>
                      </a:r>
                      <a:endParaRPr lang="en-US" sz="3600" dirty="0"/>
                    </a:p>
                  </a:txBody>
                  <a:tcPr/>
                </a:tc>
                <a:tc>
                  <a:txBody>
                    <a:bodyPr/>
                    <a:lstStyle/>
                    <a:p>
                      <a:pPr algn="l"/>
                      <a:r>
                        <a:rPr lang="en-US" sz="3200" dirty="0" smtClean="0"/>
                        <a:t>High</a:t>
                      </a:r>
                      <a:endParaRPr lang="en-US" sz="3200" dirty="0"/>
                    </a:p>
                  </a:txBody>
                  <a:tcPr/>
                </a:tc>
                <a:extLst>
                  <a:ext uri="{0D108BD9-81ED-4DB2-BD59-A6C34878D82A}">
                    <a16:rowId xmlns:a16="http://schemas.microsoft.com/office/drawing/2014/main" xmlns="" val="2875815538"/>
                  </a:ext>
                </a:extLst>
              </a:tr>
            </a:tbl>
          </a:graphicData>
        </a:graphic>
      </p:graphicFrame>
    </p:spTree>
    <p:extLst>
      <p:ext uri="{BB962C8B-B14F-4D97-AF65-F5344CB8AC3E}">
        <p14:creationId xmlns:p14="http://schemas.microsoft.com/office/powerpoint/2010/main" val="2147487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971"/>
            <a:ext cx="10515600" cy="1325563"/>
          </a:xfrm>
        </p:spPr>
        <p:txBody>
          <a:bodyPr/>
          <a:lstStyle/>
          <a:p>
            <a:pPr algn="ctr"/>
            <a:r>
              <a:rPr lang="en-US" dirty="0" smtClean="0"/>
              <a:t>The functions of a product or system</a:t>
            </a:r>
            <a:endParaRPr lang="en-US" dirty="0"/>
          </a:p>
        </p:txBody>
      </p:sp>
      <p:graphicFrame>
        <p:nvGraphicFramePr>
          <p:cNvPr id="4" name="Объект 3"/>
          <p:cNvGraphicFramePr>
            <a:graphicFrameLocks noGrp="1"/>
          </p:cNvGraphicFramePr>
          <p:nvPr>
            <p:ph idx="1"/>
          </p:nvPr>
        </p:nvGraphicFramePr>
        <p:xfrm>
          <a:off x="838200" y="1548534"/>
          <a:ext cx="10515600" cy="4326495"/>
        </p:xfrm>
        <a:graphic>
          <a:graphicData uri="http://schemas.openxmlformats.org/drawingml/2006/table">
            <a:tbl>
              <a:tblPr firstRow="1" bandRow="1">
                <a:tableStyleId>{BC89EF96-8CEA-46FF-86C4-4CE0E7609802}</a:tableStyleId>
              </a:tblPr>
              <a:tblGrid>
                <a:gridCol w="5257800">
                  <a:extLst>
                    <a:ext uri="{9D8B030D-6E8A-4147-A177-3AD203B41FA5}">
                      <a16:colId xmlns:a16="http://schemas.microsoft.com/office/drawing/2014/main" xmlns="" val="3660996414"/>
                    </a:ext>
                  </a:extLst>
                </a:gridCol>
                <a:gridCol w="5257800">
                  <a:extLst>
                    <a:ext uri="{9D8B030D-6E8A-4147-A177-3AD203B41FA5}">
                      <a16:colId xmlns:a16="http://schemas.microsoft.com/office/drawing/2014/main" xmlns="" val="436039164"/>
                    </a:ext>
                  </a:extLst>
                </a:gridCol>
              </a:tblGrid>
              <a:tr h="676323">
                <a:tc>
                  <a:txBody>
                    <a:bodyPr/>
                    <a:lstStyle/>
                    <a:p>
                      <a:pPr algn="l"/>
                      <a:r>
                        <a:rPr lang="en-US" sz="3600" dirty="0" smtClean="0"/>
                        <a:t>Function</a:t>
                      </a:r>
                      <a:endParaRPr lang="en-US" sz="3600" dirty="0"/>
                    </a:p>
                  </a:txBody>
                  <a:tcPr/>
                </a:tc>
                <a:tc>
                  <a:txBody>
                    <a:bodyPr/>
                    <a:lstStyle/>
                    <a:p>
                      <a:pPr algn="ctr"/>
                      <a:r>
                        <a:rPr lang="en-US" sz="2800" b="1" kern="1200" dirty="0" smtClean="0">
                          <a:solidFill>
                            <a:schemeClr val="tx1"/>
                          </a:solidFill>
                          <a:effectLst/>
                          <a:latin typeface="+mn-lt"/>
                          <a:ea typeface="+mn-ea"/>
                          <a:cs typeface="+mn-cs"/>
                        </a:rPr>
                        <a:t>Providing information about stores with fishing gear</a:t>
                      </a:r>
                      <a:endParaRPr lang="en-US" sz="4000" dirty="0"/>
                    </a:p>
                  </a:txBody>
                  <a:tcPr/>
                </a:tc>
                <a:extLst>
                  <a:ext uri="{0D108BD9-81ED-4DB2-BD59-A6C34878D82A}">
                    <a16:rowId xmlns:a16="http://schemas.microsoft.com/office/drawing/2014/main" xmlns="" val="2661170786"/>
                  </a:ext>
                </a:extLst>
              </a:tr>
              <a:tr h="676323">
                <a:tc>
                  <a:txBody>
                    <a:bodyPr/>
                    <a:lstStyle/>
                    <a:p>
                      <a:pPr algn="l"/>
                      <a:r>
                        <a:rPr lang="en-US" sz="3600" dirty="0" smtClean="0"/>
                        <a:t>Status</a:t>
                      </a:r>
                      <a:endParaRPr lang="en-US" sz="3600" dirty="0"/>
                    </a:p>
                  </a:txBody>
                  <a:tcPr/>
                </a:tc>
                <a:tc>
                  <a:txBody>
                    <a:bodyPr/>
                    <a:lstStyle/>
                    <a:p>
                      <a:pPr algn="l"/>
                      <a:r>
                        <a:rPr lang="en-US" sz="3200" dirty="0" smtClean="0"/>
                        <a:t>Included</a:t>
                      </a:r>
                      <a:endParaRPr lang="en-US" sz="3200" dirty="0"/>
                    </a:p>
                  </a:txBody>
                  <a:tcPr/>
                </a:tc>
                <a:extLst>
                  <a:ext uri="{0D108BD9-81ED-4DB2-BD59-A6C34878D82A}">
                    <a16:rowId xmlns:a16="http://schemas.microsoft.com/office/drawing/2014/main" xmlns="" val="1327906213"/>
                  </a:ext>
                </a:extLst>
              </a:tr>
              <a:tr h="676323">
                <a:tc>
                  <a:txBody>
                    <a:bodyPr/>
                    <a:lstStyle/>
                    <a:p>
                      <a:pPr algn="l"/>
                      <a:r>
                        <a:rPr lang="en-US" sz="3600" dirty="0" smtClean="0"/>
                        <a:t>Priority</a:t>
                      </a:r>
                    </a:p>
                  </a:txBody>
                  <a:tcPr/>
                </a:tc>
                <a:tc>
                  <a:txBody>
                    <a:bodyPr/>
                    <a:lstStyle/>
                    <a:p>
                      <a:pPr algn="l"/>
                      <a:r>
                        <a:rPr lang="en-US" sz="3200" dirty="0" err="1" smtClean="0"/>
                        <a:t>Avarage</a:t>
                      </a:r>
                      <a:endParaRPr lang="en-US" sz="3200" dirty="0" smtClean="0"/>
                    </a:p>
                  </a:txBody>
                  <a:tcPr/>
                </a:tc>
                <a:extLst>
                  <a:ext uri="{0D108BD9-81ED-4DB2-BD59-A6C34878D82A}">
                    <a16:rowId xmlns:a16="http://schemas.microsoft.com/office/drawing/2014/main" xmlns="" val="353916270"/>
                  </a:ext>
                </a:extLst>
              </a:tr>
              <a:tr h="676323">
                <a:tc>
                  <a:txBody>
                    <a:bodyPr/>
                    <a:lstStyle/>
                    <a:p>
                      <a:pPr algn="l"/>
                      <a:r>
                        <a:rPr lang="en-US" sz="3600" dirty="0" smtClean="0"/>
                        <a:t>Labor intensity</a:t>
                      </a:r>
                      <a:endParaRPr lang="en-US" sz="3600" dirty="0"/>
                    </a:p>
                  </a:txBody>
                  <a:tcPr/>
                </a:tc>
                <a:tc>
                  <a:txBody>
                    <a:bodyPr/>
                    <a:lstStyle/>
                    <a:p>
                      <a:pPr algn="l"/>
                      <a:r>
                        <a:rPr lang="en-US" sz="3200" dirty="0" smtClean="0"/>
                        <a:t>Average</a:t>
                      </a:r>
                      <a:endParaRPr lang="en-US" sz="3200" dirty="0"/>
                    </a:p>
                  </a:txBody>
                  <a:tcPr/>
                </a:tc>
                <a:extLst>
                  <a:ext uri="{0D108BD9-81ED-4DB2-BD59-A6C34878D82A}">
                    <a16:rowId xmlns:a16="http://schemas.microsoft.com/office/drawing/2014/main" xmlns="" val="1250220560"/>
                  </a:ext>
                </a:extLst>
              </a:tr>
              <a:tr h="676323">
                <a:tc>
                  <a:txBody>
                    <a:bodyPr/>
                    <a:lstStyle/>
                    <a:p>
                      <a:pPr algn="l"/>
                      <a:r>
                        <a:rPr lang="en-US" sz="3600" dirty="0" smtClean="0"/>
                        <a:t>Risk</a:t>
                      </a:r>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4228207092"/>
                  </a:ext>
                </a:extLst>
              </a:tr>
              <a:tr h="676323">
                <a:tc>
                  <a:txBody>
                    <a:bodyPr/>
                    <a:lstStyle/>
                    <a:p>
                      <a:pPr algn="l"/>
                      <a:r>
                        <a:rPr lang="en-US" sz="3600" dirty="0" smtClean="0"/>
                        <a:t>Stability</a:t>
                      </a:r>
                      <a:endParaRPr lang="en-US" sz="3600" dirty="0"/>
                    </a:p>
                  </a:txBody>
                  <a:tcPr/>
                </a:tc>
                <a:tc>
                  <a:txBody>
                    <a:bodyPr/>
                    <a:lstStyle/>
                    <a:p>
                      <a:pPr algn="l"/>
                      <a:r>
                        <a:rPr lang="en-US" sz="3200" dirty="0" smtClean="0"/>
                        <a:t>High</a:t>
                      </a:r>
                      <a:endParaRPr lang="en-US" sz="3200" dirty="0"/>
                    </a:p>
                  </a:txBody>
                  <a:tcPr/>
                </a:tc>
                <a:extLst>
                  <a:ext uri="{0D108BD9-81ED-4DB2-BD59-A6C34878D82A}">
                    <a16:rowId xmlns:a16="http://schemas.microsoft.com/office/drawing/2014/main" xmlns="" val="2875815538"/>
                  </a:ext>
                </a:extLst>
              </a:tr>
            </a:tbl>
          </a:graphicData>
        </a:graphic>
      </p:graphicFrame>
    </p:spTree>
    <p:extLst>
      <p:ext uri="{BB962C8B-B14F-4D97-AF65-F5344CB8AC3E}">
        <p14:creationId xmlns:p14="http://schemas.microsoft.com/office/powerpoint/2010/main" val="32665939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971"/>
            <a:ext cx="10515600" cy="1325563"/>
          </a:xfrm>
        </p:spPr>
        <p:txBody>
          <a:bodyPr/>
          <a:lstStyle/>
          <a:p>
            <a:pPr algn="ctr"/>
            <a:r>
              <a:rPr lang="en-US" dirty="0" smtClean="0"/>
              <a:t>The functions of a product or system</a:t>
            </a:r>
            <a:endParaRPr lang="en-US" dirty="0"/>
          </a:p>
        </p:txBody>
      </p:sp>
      <p:graphicFrame>
        <p:nvGraphicFramePr>
          <p:cNvPr id="4" name="Объект 3"/>
          <p:cNvGraphicFramePr>
            <a:graphicFrameLocks noGrp="1"/>
          </p:cNvGraphicFramePr>
          <p:nvPr>
            <p:ph idx="1"/>
          </p:nvPr>
        </p:nvGraphicFramePr>
        <p:xfrm>
          <a:off x="838200" y="1548534"/>
          <a:ext cx="10515600" cy="4753215"/>
        </p:xfrm>
        <a:graphic>
          <a:graphicData uri="http://schemas.openxmlformats.org/drawingml/2006/table">
            <a:tbl>
              <a:tblPr firstRow="1" bandRow="1">
                <a:tableStyleId>{BC89EF96-8CEA-46FF-86C4-4CE0E7609802}</a:tableStyleId>
              </a:tblPr>
              <a:tblGrid>
                <a:gridCol w="5257800">
                  <a:extLst>
                    <a:ext uri="{9D8B030D-6E8A-4147-A177-3AD203B41FA5}">
                      <a16:colId xmlns:a16="http://schemas.microsoft.com/office/drawing/2014/main" xmlns="" val="3660996414"/>
                    </a:ext>
                  </a:extLst>
                </a:gridCol>
                <a:gridCol w="5257800">
                  <a:extLst>
                    <a:ext uri="{9D8B030D-6E8A-4147-A177-3AD203B41FA5}">
                      <a16:colId xmlns:a16="http://schemas.microsoft.com/office/drawing/2014/main" xmlns="" val="436039164"/>
                    </a:ext>
                  </a:extLst>
                </a:gridCol>
              </a:tblGrid>
              <a:tr h="676323">
                <a:tc>
                  <a:txBody>
                    <a:bodyPr/>
                    <a:lstStyle/>
                    <a:p>
                      <a:pPr algn="l"/>
                      <a:r>
                        <a:rPr lang="en-US" sz="3600" dirty="0" smtClean="0"/>
                        <a:t>Function</a:t>
                      </a:r>
                      <a:endParaRPr lang="en-US" sz="3600" dirty="0"/>
                    </a:p>
                  </a:txBody>
                  <a:tcPr/>
                </a:tc>
                <a:tc>
                  <a:txBody>
                    <a:bodyPr/>
                    <a:lstStyle/>
                    <a:p>
                      <a:pPr algn="ctr"/>
                      <a:r>
                        <a:rPr lang="en-US" sz="2800" b="1" kern="1200" dirty="0" smtClean="0">
                          <a:solidFill>
                            <a:schemeClr val="tx1"/>
                          </a:solidFill>
                          <a:effectLst/>
                          <a:latin typeface="+mn-lt"/>
                          <a:ea typeface="+mn-ea"/>
                          <a:cs typeface="+mn-cs"/>
                        </a:rPr>
                        <a:t>Providing information about nearby places to relax after fishing</a:t>
                      </a:r>
                      <a:endParaRPr lang="en-US" sz="5400" dirty="0"/>
                    </a:p>
                  </a:txBody>
                  <a:tcPr/>
                </a:tc>
                <a:extLst>
                  <a:ext uri="{0D108BD9-81ED-4DB2-BD59-A6C34878D82A}">
                    <a16:rowId xmlns:a16="http://schemas.microsoft.com/office/drawing/2014/main" xmlns="" val="2661170786"/>
                  </a:ext>
                </a:extLst>
              </a:tr>
              <a:tr h="676323">
                <a:tc>
                  <a:txBody>
                    <a:bodyPr/>
                    <a:lstStyle/>
                    <a:p>
                      <a:pPr algn="l"/>
                      <a:r>
                        <a:rPr lang="en-US" sz="3600" dirty="0" smtClean="0"/>
                        <a:t>Status</a:t>
                      </a:r>
                      <a:endParaRPr lang="en-US" sz="3600" dirty="0"/>
                    </a:p>
                  </a:txBody>
                  <a:tcPr/>
                </a:tc>
                <a:tc>
                  <a:txBody>
                    <a:bodyPr/>
                    <a:lstStyle/>
                    <a:p>
                      <a:pPr algn="l"/>
                      <a:r>
                        <a:rPr lang="en-US" sz="3200" dirty="0" smtClean="0"/>
                        <a:t>Included</a:t>
                      </a:r>
                      <a:endParaRPr lang="en-US" sz="3200" dirty="0"/>
                    </a:p>
                  </a:txBody>
                  <a:tcPr/>
                </a:tc>
                <a:extLst>
                  <a:ext uri="{0D108BD9-81ED-4DB2-BD59-A6C34878D82A}">
                    <a16:rowId xmlns:a16="http://schemas.microsoft.com/office/drawing/2014/main" xmlns="" val="1327906213"/>
                  </a:ext>
                </a:extLst>
              </a:tr>
              <a:tr h="676323">
                <a:tc>
                  <a:txBody>
                    <a:bodyPr/>
                    <a:lstStyle/>
                    <a:p>
                      <a:pPr algn="l"/>
                      <a:r>
                        <a:rPr lang="en-US" sz="3600" dirty="0" smtClean="0"/>
                        <a:t>Priority</a:t>
                      </a:r>
                    </a:p>
                  </a:txBody>
                  <a:tcPr/>
                </a:tc>
                <a:tc>
                  <a:txBody>
                    <a:bodyPr/>
                    <a:lstStyle/>
                    <a:p>
                      <a:pPr algn="l"/>
                      <a:r>
                        <a:rPr lang="en-US" sz="3200" dirty="0" err="1" smtClean="0"/>
                        <a:t>Avarage</a:t>
                      </a:r>
                      <a:endParaRPr lang="en-US" sz="3200" dirty="0" smtClean="0"/>
                    </a:p>
                  </a:txBody>
                  <a:tcPr/>
                </a:tc>
                <a:extLst>
                  <a:ext uri="{0D108BD9-81ED-4DB2-BD59-A6C34878D82A}">
                    <a16:rowId xmlns:a16="http://schemas.microsoft.com/office/drawing/2014/main" xmlns="" val="353916270"/>
                  </a:ext>
                </a:extLst>
              </a:tr>
              <a:tr h="676323">
                <a:tc>
                  <a:txBody>
                    <a:bodyPr/>
                    <a:lstStyle/>
                    <a:p>
                      <a:pPr algn="l"/>
                      <a:r>
                        <a:rPr lang="en-US" sz="3600" dirty="0" smtClean="0"/>
                        <a:t>Labor intensity</a:t>
                      </a:r>
                      <a:endParaRPr lang="en-US" sz="3600" dirty="0"/>
                    </a:p>
                  </a:txBody>
                  <a:tcPr/>
                </a:tc>
                <a:tc>
                  <a:txBody>
                    <a:bodyPr/>
                    <a:lstStyle/>
                    <a:p>
                      <a:pPr algn="l"/>
                      <a:r>
                        <a:rPr lang="en-US" sz="3200" dirty="0" smtClean="0"/>
                        <a:t>Average</a:t>
                      </a:r>
                      <a:endParaRPr lang="en-US" sz="3200" dirty="0"/>
                    </a:p>
                  </a:txBody>
                  <a:tcPr/>
                </a:tc>
                <a:extLst>
                  <a:ext uri="{0D108BD9-81ED-4DB2-BD59-A6C34878D82A}">
                    <a16:rowId xmlns:a16="http://schemas.microsoft.com/office/drawing/2014/main" xmlns="" val="1250220560"/>
                  </a:ext>
                </a:extLst>
              </a:tr>
              <a:tr h="676323">
                <a:tc>
                  <a:txBody>
                    <a:bodyPr/>
                    <a:lstStyle/>
                    <a:p>
                      <a:pPr algn="l"/>
                      <a:r>
                        <a:rPr lang="en-US" sz="3600" dirty="0" smtClean="0"/>
                        <a:t>Risk</a:t>
                      </a:r>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4228207092"/>
                  </a:ext>
                </a:extLst>
              </a:tr>
              <a:tr h="676323">
                <a:tc>
                  <a:txBody>
                    <a:bodyPr/>
                    <a:lstStyle/>
                    <a:p>
                      <a:pPr algn="l"/>
                      <a:r>
                        <a:rPr lang="en-US" sz="3600" dirty="0" smtClean="0"/>
                        <a:t>Stability</a:t>
                      </a:r>
                      <a:endParaRPr lang="en-US" sz="3600" dirty="0"/>
                    </a:p>
                  </a:txBody>
                  <a:tcPr/>
                </a:tc>
                <a:tc>
                  <a:txBody>
                    <a:bodyPr/>
                    <a:lstStyle/>
                    <a:p>
                      <a:pPr algn="l"/>
                      <a:r>
                        <a:rPr lang="en-US" sz="3200" dirty="0" smtClean="0"/>
                        <a:t>High</a:t>
                      </a:r>
                      <a:endParaRPr lang="en-US" sz="3200" dirty="0"/>
                    </a:p>
                  </a:txBody>
                  <a:tcPr/>
                </a:tc>
                <a:extLst>
                  <a:ext uri="{0D108BD9-81ED-4DB2-BD59-A6C34878D82A}">
                    <a16:rowId xmlns:a16="http://schemas.microsoft.com/office/drawing/2014/main" xmlns="" val="2875815538"/>
                  </a:ext>
                </a:extLst>
              </a:tr>
            </a:tbl>
          </a:graphicData>
        </a:graphic>
      </p:graphicFrame>
    </p:spTree>
    <p:extLst>
      <p:ext uri="{BB962C8B-B14F-4D97-AF65-F5344CB8AC3E}">
        <p14:creationId xmlns:p14="http://schemas.microsoft.com/office/powerpoint/2010/main" val="3775697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971"/>
            <a:ext cx="10515600" cy="1325563"/>
          </a:xfrm>
        </p:spPr>
        <p:txBody>
          <a:bodyPr/>
          <a:lstStyle/>
          <a:p>
            <a:pPr algn="ctr"/>
            <a:r>
              <a:rPr lang="en-US" dirty="0" smtClean="0"/>
              <a:t>The functions of a product or system</a:t>
            </a:r>
            <a:endParaRPr lang="en-US" dirty="0"/>
          </a:p>
        </p:txBody>
      </p:sp>
      <p:graphicFrame>
        <p:nvGraphicFramePr>
          <p:cNvPr id="4" name="Объект 3"/>
          <p:cNvGraphicFramePr>
            <a:graphicFrameLocks noGrp="1"/>
          </p:cNvGraphicFramePr>
          <p:nvPr>
            <p:ph idx="1"/>
          </p:nvPr>
        </p:nvGraphicFramePr>
        <p:xfrm>
          <a:off x="838200" y="1548534"/>
          <a:ext cx="10515600" cy="4057938"/>
        </p:xfrm>
        <a:graphic>
          <a:graphicData uri="http://schemas.openxmlformats.org/drawingml/2006/table">
            <a:tbl>
              <a:tblPr firstRow="1" bandRow="1">
                <a:tableStyleId>{BC89EF96-8CEA-46FF-86C4-4CE0E7609802}</a:tableStyleId>
              </a:tblPr>
              <a:tblGrid>
                <a:gridCol w="5257800">
                  <a:extLst>
                    <a:ext uri="{9D8B030D-6E8A-4147-A177-3AD203B41FA5}">
                      <a16:colId xmlns:a16="http://schemas.microsoft.com/office/drawing/2014/main" xmlns="" val="3660996414"/>
                    </a:ext>
                  </a:extLst>
                </a:gridCol>
                <a:gridCol w="5257800">
                  <a:extLst>
                    <a:ext uri="{9D8B030D-6E8A-4147-A177-3AD203B41FA5}">
                      <a16:colId xmlns:a16="http://schemas.microsoft.com/office/drawing/2014/main" xmlns="" val="436039164"/>
                    </a:ext>
                  </a:extLst>
                </a:gridCol>
              </a:tblGrid>
              <a:tr h="676323">
                <a:tc>
                  <a:txBody>
                    <a:bodyPr/>
                    <a:lstStyle/>
                    <a:p>
                      <a:pPr algn="l"/>
                      <a:r>
                        <a:rPr lang="en-US" sz="3600" dirty="0" smtClean="0"/>
                        <a:t>Function</a:t>
                      </a:r>
                      <a:endParaRPr lang="en-US" sz="3600" dirty="0"/>
                    </a:p>
                  </a:txBody>
                  <a:tcPr/>
                </a:tc>
                <a:tc>
                  <a:txBody>
                    <a:bodyPr/>
                    <a:lstStyle/>
                    <a:p>
                      <a:pPr algn="ctr"/>
                      <a:r>
                        <a:rPr lang="en-US" sz="2800" b="1" kern="1200" dirty="0" smtClean="0">
                          <a:solidFill>
                            <a:schemeClr val="tx1"/>
                          </a:solidFill>
                          <a:effectLst/>
                          <a:latin typeface="+mn-lt"/>
                          <a:ea typeface="+mn-ea"/>
                          <a:cs typeface="+mn-cs"/>
                        </a:rPr>
                        <a:t>Route to the place for fishing</a:t>
                      </a:r>
                      <a:endParaRPr lang="en-US" sz="5400" dirty="0"/>
                    </a:p>
                  </a:txBody>
                  <a:tcPr/>
                </a:tc>
                <a:extLst>
                  <a:ext uri="{0D108BD9-81ED-4DB2-BD59-A6C34878D82A}">
                    <a16:rowId xmlns:a16="http://schemas.microsoft.com/office/drawing/2014/main" xmlns="" val="2661170786"/>
                  </a:ext>
                </a:extLst>
              </a:tr>
              <a:tr h="676323">
                <a:tc>
                  <a:txBody>
                    <a:bodyPr/>
                    <a:lstStyle/>
                    <a:p>
                      <a:pPr algn="l"/>
                      <a:r>
                        <a:rPr lang="en-US" sz="3600" dirty="0" smtClean="0"/>
                        <a:t>Status</a:t>
                      </a:r>
                      <a:endParaRPr lang="en-US" sz="3600" dirty="0"/>
                    </a:p>
                  </a:txBody>
                  <a:tcPr/>
                </a:tc>
                <a:tc>
                  <a:txBody>
                    <a:bodyPr/>
                    <a:lstStyle/>
                    <a:p>
                      <a:pPr algn="l"/>
                      <a:r>
                        <a:rPr lang="en-US" sz="3200" dirty="0" smtClean="0"/>
                        <a:t>Included</a:t>
                      </a:r>
                      <a:endParaRPr lang="en-US" sz="3200" dirty="0"/>
                    </a:p>
                  </a:txBody>
                  <a:tcPr/>
                </a:tc>
                <a:extLst>
                  <a:ext uri="{0D108BD9-81ED-4DB2-BD59-A6C34878D82A}">
                    <a16:rowId xmlns:a16="http://schemas.microsoft.com/office/drawing/2014/main" xmlns="" val="1327906213"/>
                  </a:ext>
                </a:extLst>
              </a:tr>
              <a:tr h="676323">
                <a:tc>
                  <a:txBody>
                    <a:bodyPr/>
                    <a:lstStyle/>
                    <a:p>
                      <a:pPr algn="l"/>
                      <a:r>
                        <a:rPr lang="en-US" sz="3600" dirty="0" smtClean="0"/>
                        <a:t>Priority</a:t>
                      </a:r>
                    </a:p>
                  </a:txBody>
                  <a:tcPr/>
                </a:tc>
                <a:tc>
                  <a:txBody>
                    <a:bodyPr/>
                    <a:lstStyle/>
                    <a:p>
                      <a:pPr algn="l"/>
                      <a:r>
                        <a:rPr lang="en-US" sz="3200" dirty="0" smtClean="0"/>
                        <a:t>High</a:t>
                      </a:r>
                    </a:p>
                  </a:txBody>
                  <a:tcPr/>
                </a:tc>
                <a:extLst>
                  <a:ext uri="{0D108BD9-81ED-4DB2-BD59-A6C34878D82A}">
                    <a16:rowId xmlns:a16="http://schemas.microsoft.com/office/drawing/2014/main" xmlns="" val="353916270"/>
                  </a:ext>
                </a:extLst>
              </a:tr>
              <a:tr h="676323">
                <a:tc>
                  <a:txBody>
                    <a:bodyPr/>
                    <a:lstStyle/>
                    <a:p>
                      <a:pPr algn="l"/>
                      <a:r>
                        <a:rPr lang="en-US" sz="3600" dirty="0" smtClean="0"/>
                        <a:t>Labor intensity</a:t>
                      </a:r>
                      <a:endParaRPr lang="en-US" sz="3600" dirty="0"/>
                    </a:p>
                  </a:txBody>
                  <a:tcPr/>
                </a:tc>
                <a:tc>
                  <a:txBody>
                    <a:bodyPr/>
                    <a:lstStyle/>
                    <a:p>
                      <a:pPr algn="l"/>
                      <a:r>
                        <a:rPr lang="en-US" sz="3200" dirty="0" smtClean="0"/>
                        <a:t>High</a:t>
                      </a:r>
                      <a:endParaRPr lang="en-US" sz="3200" dirty="0"/>
                    </a:p>
                  </a:txBody>
                  <a:tcPr/>
                </a:tc>
                <a:extLst>
                  <a:ext uri="{0D108BD9-81ED-4DB2-BD59-A6C34878D82A}">
                    <a16:rowId xmlns:a16="http://schemas.microsoft.com/office/drawing/2014/main" xmlns="" val="1250220560"/>
                  </a:ext>
                </a:extLst>
              </a:tr>
              <a:tr h="676323">
                <a:tc>
                  <a:txBody>
                    <a:bodyPr/>
                    <a:lstStyle/>
                    <a:p>
                      <a:pPr algn="l"/>
                      <a:r>
                        <a:rPr lang="en-US" sz="3600" dirty="0" smtClean="0"/>
                        <a:t>Risk</a:t>
                      </a:r>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4228207092"/>
                  </a:ext>
                </a:extLst>
              </a:tr>
              <a:tr h="676323">
                <a:tc>
                  <a:txBody>
                    <a:bodyPr/>
                    <a:lstStyle/>
                    <a:p>
                      <a:pPr algn="l"/>
                      <a:r>
                        <a:rPr lang="en-US" sz="3600" dirty="0" smtClean="0"/>
                        <a:t>Stability</a:t>
                      </a:r>
                      <a:endParaRPr lang="en-US" sz="3600" dirty="0"/>
                    </a:p>
                  </a:txBody>
                  <a:tcPr/>
                </a:tc>
                <a:tc>
                  <a:txBody>
                    <a:bodyPr/>
                    <a:lstStyle/>
                    <a:p>
                      <a:pPr algn="l"/>
                      <a:r>
                        <a:rPr lang="en-US" sz="3200" dirty="0" smtClean="0"/>
                        <a:t>High</a:t>
                      </a:r>
                      <a:endParaRPr lang="en-US" sz="3200" dirty="0"/>
                    </a:p>
                  </a:txBody>
                  <a:tcPr/>
                </a:tc>
                <a:extLst>
                  <a:ext uri="{0D108BD9-81ED-4DB2-BD59-A6C34878D82A}">
                    <a16:rowId xmlns:a16="http://schemas.microsoft.com/office/drawing/2014/main" xmlns="" val="2875815538"/>
                  </a:ext>
                </a:extLst>
              </a:tr>
            </a:tbl>
          </a:graphicData>
        </a:graphic>
      </p:graphicFrame>
    </p:spTree>
    <p:extLst>
      <p:ext uri="{BB962C8B-B14F-4D97-AF65-F5344CB8AC3E}">
        <p14:creationId xmlns:p14="http://schemas.microsoft.com/office/powerpoint/2010/main" val="32720588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dirty="0" smtClean="0"/>
              <a:t>Methods for identifying requirements</a:t>
            </a:r>
            <a:endParaRPr lang="en-US" dirty="0"/>
          </a:p>
        </p:txBody>
      </p:sp>
      <p:graphicFrame>
        <p:nvGraphicFramePr>
          <p:cNvPr id="5" name="Объект 4"/>
          <p:cNvGraphicFramePr>
            <a:graphicFrameLocks noGrp="1"/>
          </p:cNvGraphicFramePr>
          <p:nvPr>
            <p:ph idx="1"/>
            <p:extLst>
              <p:ext uri="{D42A27DB-BD31-4B8C-83A1-F6EECF244321}">
                <p14:modId xmlns:p14="http://schemas.microsoft.com/office/powerpoint/2010/main" val="2949646795"/>
              </p:ext>
            </p:extLst>
          </p:nvPr>
        </p:nvGraphicFramePr>
        <p:xfrm>
          <a:off x="1462809" y="1551709"/>
          <a:ext cx="9491518" cy="3781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5954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5836" y="2563380"/>
            <a:ext cx="10515600" cy="1325563"/>
          </a:xfrm>
        </p:spPr>
        <p:txBody>
          <a:bodyPr>
            <a:noAutofit/>
          </a:bodyPr>
          <a:lstStyle/>
          <a:p>
            <a:pPr lvl="0" algn="ctr"/>
            <a:r>
              <a:rPr lang="en-US" sz="5400" b="1" dirty="0" smtClean="0">
                <a:effectLst>
                  <a:outerShdw blurRad="38100" dist="38100" dir="2700000" algn="tl">
                    <a:srgbClr val="000000">
                      <a:alpha val="43137"/>
                    </a:srgbClr>
                  </a:outerShdw>
                </a:effectLst>
              </a:rPr>
              <a:t>Questionnaire</a:t>
            </a:r>
            <a:r>
              <a:rPr lang="ru-RU" sz="5400" dirty="0"/>
              <a:t/>
            </a:r>
            <a:br>
              <a:rPr lang="ru-RU" sz="5400" dirty="0"/>
            </a:br>
            <a:endParaRPr lang="en-US" sz="5400"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36" y="174953"/>
            <a:ext cx="9737437" cy="5958553"/>
          </a:xfrm>
          <a:prstGeom prst="rect">
            <a:avLst/>
          </a:prstGeo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04" y="204706"/>
            <a:ext cx="10545714" cy="5899045"/>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402" y="236311"/>
            <a:ext cx="11142518" cy="6621689"/>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09" y="204706"/>
            <a:ext cx="11113653" cy="6381045"/>
          </a:xfrm>
          <a:prstGeom prst="rect">
            <a:avLst/>
          </a:prstGeom>
        </p:spPr>
      </p:pic>
      <p:pic>
        <p:nvPicPr>
          <p:cNvPr id="12" name="Рисунок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28" y="461508"/>
            <a:ext cx="11934772" cy="5867440"/>
          </a:xfrm>
          <a:prstGeom prst="rect">
            <a:avLst/>
          </a:prstGeom>
        </p:spPr>
      </p:pic>
      <p:pic>
        <p:nvPicPr>
          <p:cNvPr id="13" name="Рисунок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604" y="228750"/>
            <a:ext cx="11174219" cy="6493125"/>
          </a:xfrm>
          <a:prstGeom prst="rect">
            <a:avLst/>
          </a:prstGeom>
        </p:spPr>
      </p:pic>
    </p:spTree>
    <p:extLst>
      <p:ext uri="{BB962C8B-B14F-4D97-AF65-F5344CB8AC3E}">
        <p14:creationId xmlns:p14="http://schemas.microsoft.com/office/powerpoint/2010/main" val="6598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heel(1)">
                                      <p:cBhvr>
                                        <p:cTn id="3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l="-6000" r="-6000"/>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rPr>
              <a:t>Our team</a:t>
            </a:r>
            <a:endParaRPr lang="en-US" b="1" dirty="0">
              <a:effectLst>
                <a:outerShdw blurRad="38100" dist="38100" dir="2700000" algn="tl">
                  <a:srgbClr val="000000">
                    <a:alpha val="43137"/>
                  </a:srgbClr>
                </a:outerShdw>
              </a:effectLst>
            </a:endParaRPr>
          </a:p>
        </p:txBody>
      </p:sp>
      <p:graphicFrame>
        <p:nvGraphicFramePr>
          <p:cNvPr id="6" name="Объект 5"/>
          <p:cNvGraphicFramePr>
            <a:graphicFrameLocks noGrp="1"/>
          </p:cNvGraphicFramePr>
          <p:nvPr>
            <p:ph idx="1"/>
          </p:nvPr>
        </p:nvGraphicFramePr>
        <p:xfrm>
          <a:off x="1025236" y="1847271"/>
          <a:ext cx="10233891" cy="4073237"/>
        </p:xfrm>
        <a:graphic>
          <a:graphicData uri="http://schemas.openxmlformats.org/drawingml/2006/table">
            <a:tbl>
              <a:tblPr firstRow="1" firstCol="1" bandRow="1">
                <a:tableStyleId>{5C22544A-7EE6-4342-B048-85BDC9FD1C3A}</a:tableStyleId>
              </a:tblPr>
              <a:tblGrid>
                <a:gridCol w="4680260">
                  <a:extLst>
                    <a:ext uri="{9D8B030D-6E8A-4147-A177-3AD203B41FA5}">
                      <a16:colId xmlns:a16="http://schemas.microsoft.com/office/drawing/2014/main" xmlns="" val="3031670269"/>
                    </a:ext>
                  </a:extLst>
                </a:gridCol>
                <a:gridCol w="5553631">
                  <a:extLst>
                    <a:ext uri="{9D8B030D-6E8A-4147-A177-3AD203B41FA5}">
                      <a16:colId xmlns:a16="http://schemas.microsoft.com/office/drawing/2014/main" xmlns="" val="2260839113"/>
                    </a:ext>
                  </a:extLst>
                </a:gridCol>
              </a:tblGrid>
              <a:tr h="808408">
                <a:tc>
                  <a:txBody>
                    <a:bodyPr/>
                    <a:lstStyle/>
                    <a:p>
                      <a:pPr algn="ctr">
                        <a:lnSpc>
                          <a:spcPct val="106000"/>
                        </a:lnSpc>
                        <a:spcAft>
                          <a:spcPts val="0"/>
                        </a:spcAft>
                      </a:pPr>
                      <a:r>
                        <a:rPr lang="en-US" sz="2800" b="1" i="0" dirty="0" smtClean="0">
                          <a:solidFill>
                            <a:schemeClr val="tx1"/>
                          </a:solidFill>
                          <a:effectLst/>
                          <a:latin typeface="+mn-lt"/>
                          <a:ea typeface="+mn-ea"/>
                          <a:cs typeface="+mn-cs"/>
                        </a:rPr>
                        <a:t>Name</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2800" b="1" i="0" dirty="0" smtClean="0">
                          <a:solidFill>
                            <a:schemeClr val="tx1"/>
                          </a:solidFill>
                          <a:effectLst/>
                          <a:latin typeface="+mn-lt"/>
                          <a:ea typeface="+mn-ea"/>
                          <a:cs typeface="+mn-cs"/>
                        </a:rPr>
                        <a:t>Role</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91259265"/>
                  </a:ext>
                </a:extLst>
              </a:tr>
              <a:tr h="808408">
                <a:tc>
                  <a:txBody>
                    <a:bodyPr/>
                    <a:lstStyle/>
                    <a:p>
                      <a:pPr algn="ctr">
                        <a:lnSpc>
                          <a:spcPct val="106000"/>
                        </a:lnSpc>
                        <a:spcAft>
                          <a:spcPts val="0"/>
                        </a:spcAft>
                      </a:pPr>
                      <a:r>
                        <a:rPr lang="en-US" sz="2800" b="1" i="0" dirty="0" smtClean="0">
                          <a:solidFill>
                            <a:schemeClr val="tx1"/>
                          </a:solidFill>
                          <a:effectLst/>
                          <a:latin typeface="+mn-lt"/>
                          <a:ea typeface="+mn-ea"/>
                          <a:cs typeface="+mn-cs"/>
                        </a:rPr>
                        <a:t>Kirill</a:t>
                      </a:r>
                      <a:r>
                        <a:rPr lang="en-US" sz="2800" b="1" i="0" baseline="0" dirty="0" smtClean="0">
                          <a:solidFill>
                            <a:schemeClr val="tx1"/>
                          </a:solidFill>
                          <a:effectLst/>
                          <a:latin typeface="+mn-lt"/>
                          <a:ea typeface="+mn-ea"/>
                          <a:cs typeface="+mn-cs"/>
                        </a:rPr>
                        <a:t> </a:t>
                      </a:r>
                      <a:r>
                        <a:rPr lang="en-US" sz="2800" b="1" i="0" baseline="0" dirty="0" err="1" smtClean="0">
                          <a:solidFill>
                            <a:schemeClr val="tx1"/>
                          </a:solidFill>
                          <a:effectLst/>
                          <a:latin typeface="+mn-lt"/>
                          <a:ea typeface="+mn-ea"/>
                          <a:cs typeface="+mn-cs"/>
                        </a:rPr>
                        <a:t>Shabalyn</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2800" dirty="0" smtClean="0">
                          <a:solidFill>
                            <a:schemeClr val="tx1"/>
                          </a:solidFill>
                          <a:effectLst/>
                        </a:rPr>
                        <a:t>Team leader</a:t>
                      </a:r>
                      <a:endParaRPr lang="en-US" sz="2800" dirty="0">
                        <a:solidFill>
                          <a:schemeClr val="tx1"/>
                        </a:solidFill>
                        <a:effectLst/>
                      </a:endParaRPr>
                    </a:p>
                  </a:txBody>
                  <a:tcPr marL="68580" marR="68580" marT="0" marB="0"/>
                </a:tc>
                <a:extLst>
                  <a:ext uri="{0D108BD9-81ED-4DB2-BD59-A6C34878D82A}">
                    <a16:rowId xmlns:a16="http://schemas.microsoft.com/office/drawing/2014/main" xmlns="" val="1825169527"/>
                  </a:ext>
                </a:extLst>
              </a:tr>
              <a:tr h="808408">
                <a:tc>
                  <a:txBody>
                    <a:bodyPr/>
                    <a:lstStyle/>
                    <a:p>
                      <a:pPr algn="ctr">
                        <a:lnSpc>
                          <a:spcPct val="106000"/>
                        </a:lnSpc>
                        <a:spcAft>
                          <a:spcPts val="0"/>
                        </a:spcAft>
                      </a:pPr>
                      <a:r>
                        <a:rPr lang="en-US" sz="2800" b="1" i="0" dirty="0" smtClean="0">
                          <a:solidFill>
                            <a:schemeClr val="tx1"/>
                          </a:solidFill>
                          <a:effectLst/>
                          <a:latin typeface="+mn-lt"/>
                          <a:ea typeface="+mn-ea"/>
                          <a:cs typeface="+mn-cs"/>
                        </a:rPr>
                        <a:t>Vladimir</a:t>
                      </a:r>
                      <a:r>
                        <a:rPr lang="en-US" sz="2800" b="1" i="0" baseline="0" dirty="0" smtClean="0">
                          <a:solidFill>
                            <a:schemeClr val="tx1"/>
                          </a:solidFill>
                          <a:effectLst/>
                          <a:latin typeface="+mn-lt"/>
                          <a:ea typeface="+mn-ea"/>
                          <a:cs typeface="+mn-cs"/>
                        </a:rPr>
                        <a:t> </a:t>
                      </a:r>
                      <a:r>
                        <a:rPr lang="en-US" sz="2800" b="1" i="0" baseline="0" dirty="0" err="1" smtClean="0">
                          <a:solidFill>
                            <a:schemeClr val="tx1"/>
                          </a:solidFill>
                          <a:effectLst/>
                          <a:latin typeface="+mn-lt"/>
                          <a:ea typeface="+mn-ea"/>
                          <a:cs typeface="+mn-cs"/>
                        </a:rPr>
                        <a:t>Ganzenko</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2800" dirty="0" smtClean="0">
                          <a:solidFill>
                            <a:schemeClr val="tx1"/>
                          </a:solidFill>
                          <a:effectLst/>
                        </a:rPr>
                        <a:t>Developer</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9007261"/>
                  </a:ext>
                </a:extLst>
              </a:tr>
              <a:tr h="839605">
                <a:tc>
                  <a:txBody>
                    <a:bodyPr/>
                    <a:lstStyle/>
                    <a:p>
                      <a:pPr algn="ctr">
                        <a:lnSpc>
                          <a:spcPct val="106000"/>
                        </a:lnSpc>
                        <a:spcAft>
                          <a:spcPts val="0"/>
                        </a:spcAft>
                      </a:pPr>
                      <a:r>
                        <a:rPr lang="en-US" sz="2800" b="1" i="0" dirty="0" smtClean="0">
                          <a:solidFill>
                            <a:schemeClr val="tx1"/>
                          </a:solidFill>
                          <a:effectLst/>
                          <a:latin typeface="+mn-lt"/>
                          <a:ea typeface="+mn-ea"/>
                          <a:cs typeface="+mn-cs"/>
                        </a:rPr>
                        <a:t>Ann</a:t>
                      </a:r>
                      <a:r>
                        <a:rPr lang="en-US" sz="2800" b="1" i="0" baseline="0" dirty="0" smtClean="0">
                          <a:solidFill>
                            <a:schemeClr val="tx1"/>
                          </a:solidFill>
                          <a:effectLst/>
                          <a:latin typeface="+mn-lt"/>
                          <a:ea typeface="+mn-ea"/>
                          <a:cs typeface="+mn-cs"/>
                        </a:rPr>
                        <a:t> </a:t>
                      </a:r>
                      <a:r>
                        <a:rPr lang="en-US" sz="2800" b="1" i="0" baseline="0" dirty="0" err="1" smtClean="0">
                          <a:solidFill>
                            <a:schemeClr val="tx1"/>
                          </a:solidFill>
                          <a:effectLst/>
                          <a:latin typeface="+mn-lt"/>
                          <a:ea typeface="+mn-ea"/>
                          <a:cs typeface="+mn-cs"/>
                        </a:rPr>
                        <a:t>Minicheva</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2800" dirty="0" smtClean="0">
                          <a:solidFill>
                            <a:schemeClr val="tx1"/>
                          </a:solidFill>
                          <a:effectLst/>
                        </a:rPr>
                        <a:t>System Architect</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32030838"/>
                  </a:ext>
                </a:extLst>
              </a:tr>
              <a:tr h="808408">
                <a:tc>
                  <a:txBody>
                    <a:bodyPr/>
                    <a:lstStyle/>
                    <a:p>
                      <a:pPr algn="ctr">
                        <a:lnSpc>
                          <a:spcPct val="106000"/>
                        </a:lnSpc>
                        <a:spcAft>
                          <a:spcPts val="0"/>
                        </a:spcAft>
                      </a:pPr>
                      <a:r>
                        <a:rPr lang="en-US" sz="2800" b="1" i="0" dirty="0" smtClean="0">
                          <a:solidFill>
                            <a:schemeClr val="tx1"/>
                          </a:solidFill>
                          <a:effectLst/>
                          <a:latin typeface="+mn-lt"/>
                          <a:ea typeface="+mn-ea"/>
                          <a:cs typeface="+mn-cs"/>
                        </a:rPr>
                        <a:t>Olga</a:t>
                      </a:r>
                      <a:r>
                        <a:rPr lang="en-US" sz="2800" b="1" i="0" baseline="0" dirty="0" smtClean="0">
                          <a:solidFill>
                            <a:schemeClr val="tx1"/>
                          </a:solidFill>
                          <a:effectLst/>
                          <a:latin typeface="+mn-lt"/>
                          <a:ea typeface="+mn-ea"/>
                          <a:cs typeface="+mn-cs"/>
                        </a:rPr>
                        <a:t> </a:t>
                      </a:r>
                      <a:r>
                        <a:rPr lang="en-US" sz="2800" b="1" i="0" baseline="0" dirty="0" err="1" smtClean="0">
                          <a:solidFill>
                            <a:schemeClr val="tx1"/>
                          </a:solidFill>
                          <a:effectLst/>
                          <a:latin typeface="+mn-lt"/>
                          <a:ea typeface="+mn-ea"/>
                          <a:cs typeface="+mn-cs"/>
                        </a:rPr>
                        <a:t>Kuznetsova</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6000"/>
                        </a:lnSpc>
                        <a:spcAft>
                          <a:spcPts val="0"/>
                        </a:spcAft>
                      </a:pPr>
                      <a:r>
                        <a:rPr lang="en-US" sz="2800" dirty="0" smtClean="0">
                          <a:solidFill>
                            <a:schemeClr val="tx1"/>
                          </a:solidFill>
                          <a:effectLst/>
                        </a:rPr>
                        <a:t>Business analyst</a:t>
                      </a:r>
                      <a:endParaRPr lang="en-US" sz="2800" dirty="0">
                        <a:solidFill>
                          <a:schemeClr val="tx1"/>
                        </a:solidFill>
                        <a:effectLst/>
                      </a:endParaRPr>
                    </a:p>
                  </a:txBody>
                  <a:tcPr marL="68580" marR="68580" marT="0" marB="0"/>
                </a:tc>
                <a:extLst>
                  <a:ext uri="{0D108BD9-81ED-4DB2-BD59-A6C34878D82A}">
                    <a16:rowId xmlns:a16="http://schemas.microsoft.com/office/drawing/2014/main" xmlns="" val="4234931675"/>
                  </a:ext>
                </a:extLst>
              </a:tr>
            </a:tbl>
          </a:graphicData>
        </a:graphic>
      </p:graphicFrame>
    </p:spTree>
    <p:extLst>
      <p:ext uri="{BB962C8B-B14F-4D97-AF65-F5344CB8AC3E}">
        <p14:creationId xmlns:p14="http://schemas.microsoft.com/office/powerpoint/2010/main" val="807495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4800" b="1" dirty="0" smtClean="0">
                <a:effectLst>
                  <a:outerShdw blurRad="38100" dist="38100" dir="2700000" algn="tl">
                    <a:srgbClr val="000000">
                      <a:alpha val="43137"/>
                    </a:srgbClr>
                  </a:outerShdw>
                </a:effectLst>
              </a:rPr>
              <a:t>Interviewing</a:t>
            </a:r>
            <a:endParaRPr lang="en-US" sz="4800" b="1" dirty="0">
              <a:effectLst>
                <a:outerShdw blurRad="38100" dist="38100" dir="2700000" algn="tl">
                  <a:srgbClr val="000000">
                    <a:alpha val="43137"/>
                  </a:srgbClr>
                </a:outerShdw>
              </a:effectLst>
            </a:endParaRPr>
          </a:p>
        </p:txBody>
      </p:sp>
      <p:sp>
        <p:nvSpPr>
          <p:cNvPr id="3" name="Объект 2"/>
          <p:cNvSpPr>
            <a:spLocks noGrp="1"/>
          </p:cNvSpPr>
          <p:nvPr>
            <p:ph idx="1"/>
          </p:nvPr>
        </p:nvSpPr>
        <p:spPr>
          <a:xfrm>
            <a:off x="838200" y="1690688"/>
            <a:ext cx="10515600" cy="4351338"/>
          </a:xfrm>
        </p:spPr>
        <p:txBody>
          <a:bodyPr>
            <a:normAutofit/>
          </a:bodyPr>
          <a:lstStyle/>
          <a:p>
            <a:pPr algn="just">
              <a:buBlip>
                <a:blip r:embed="rId3"/>
              </a:buBlip>
            </a:pPr>
            <a:r>
              <a:rPr lang="en-US" sz="3200" dirty="0" smtClean="0"/>
              <a:t> Interested in a product of this kind to save money and time.</a:t>
            </a:r>
          </a:p>
          <a:p>
            <a:pPr algn="just">
              <a:buBlip>
                <a:blip r:embed="rId3"/>
              </a:buBlip>
            </a:pPr>
            <a:r>
              <a:rPr lang="en-US" sz="3200" dirty="0" smtClean="0"/>
              <a:t>The problem of independent finding of the path and geolocation.</a:t>
            </a:r>
          </a:p>
          <a:p>
            <a:pPr algn="just">
              <a:buBlip>
                <a:blip r:embed="rId3"/>
              </a:buBlip>
            </a:pPr>
            <a:r>
              <a:rPr lang="en-US" sz="3200" dirty="0" smtClean="0"/>
              <a:t> The problem of choosing a store with a wide selection of fishing tackles.</a:t>
            </a:r>
          </a:p>
          <a:p>
            <a:pPr algn="just">
              <a:buBlip>
                <a:blip r:embed="rId3"/>
              </a:buBlip>
            </a:pPr>
            <a:r>
              <a:rPr lang="en-US" sz="3200" dirty="0" smtClean="0"/>
              <a:t>The problem of finding a place for recreation after fishing.</a:t>
            </a:r>
            <a:endParaRPr lang="en-US" sz="3200" dirty="0"/>
          </a:p>
        </p:txBody>
      </p:sp>
    </p:spTree>
    <p:extLst>
      <p:ext uri="{BB962C8B-B14F-4D97-AF65-F5344CB8AC3E}">
        <p14:creationId xmlns:p14="http://schemas.microsoft.com/office/powerpoint/2010/main" val="841954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4800" b="1" dirty="0" smtClean="0">
                <a:effectLst>
                  <a:outerShdw blurRad="38100" dist="38100" dir="2700000" algn="tl">
                    <a:srgbClr val="000000">
                      <a:alpha val="43137"/>
                    </a:srgbClr>
                  </a:outerShdw>
                </a:effectLst>
              </a:rPr>
              <a:t>Meeting on requirements</a:t>
            </a:r>
            <a:endParaRPr lang="en-US" sz="4800" b="1" dirty="0">
              <a:effectLst>
                <a:outerShdw blurRad="38100" dist="38100" dir="2700000" algn="tl">
                  <a:srgbClr val="000000">
                    <a:alpha val="43137"/>
                  </a:srgbClr>
                </a:outerShdw>
              </a:effectLst>
            </a:endParaRPr>
          </a:p>
        </p:txBody>
      </p:sp>
      <p:graphicFrame>
        <p:nvGraphicFramePr>
          <p:cNvPr id="4" name="Таблица 3"/>
          <p:cNvGraphicFramePr>
            <a:graphicFrameLocks noGrp="1"/>
          </p:cNvGraphicFramePr>
          <p:nvPr/>
        </p:nvGraphicFramePr>
        <p:xfrm>
          <a:off x="1570183" y="1514764"/>
          <a:ext cx="9254836" cy="4384915"/>
        </p:xfrm>
        <a:graphic>
          <a:graphicData uri="http://schemas.openxmlformats.org/drawingml/2006/table">
            <a:tbl>
              <a:tblPr firstRow="1">
                <a:tableStyleId>{5C22544A-7EE6-4342-B048-85BDC9FD1C3A}</a:tableStyleId>
              </a:tblPr>
              <a:tblGrid>
                <a:gridCol w="1820267">
                  <a:extLst>
                    <a:ext uri="{9D8B030D-6E8A-4147-A177-3AD203B41FA5}">
                      <a16:colId xmlns:a16="http://schemas.microsoft.com/office/drawing/2014/main" xmlns="" val="3712822843"/>
                    </a:ext>
                  </a:extLst>
                </a:gridCol>
                <a:gridCol w="2948276">
                  <a:extLst>
                    <a:ext uri="{9D8B030D-6E8A-4147-A177-3AD203B41FA5}">
                      <a16:colId xmlns:a16="http://schemas.microsoft.com/office/drawing/2014/main" xmlns="" val="1727865149"/>
                    </a:ext>
                  </a:extLst>
                </a:gridCol>
                <a:gridCol w="4486293">
                  <a:extLst>
                    <a:ext uri="{9D8B030D-6E8A-4147-A177-3AD203B41FA5}">
                      <a16:colId xmlns:a16="http://schemas.microsoft.com/office/drawing/2014/main" xmlns="" val="4023127390"/>
                    </a:ext>
                  </a:extLst>
                </a:gridCol>
              </a:tblGrid>
              <a:tr h="504608">
                <a:tc>
                  <a:txBody>
                    <a:bodyPr/>
                    <a:lstStyle/>
                    <a:p>
                      <a:pPr algn="ctr">
                        <a:lnSpc>
                          <a:spcPct val="106000"/>
                        </a:lnSpc>
                        <a:spcAft>
                          <a:spcPts val="0"/>
                        </a:spcAft>
                      </a:pPr>
                      <a:r>
                        <a:rPr lang="en-US" sz="1800" b="1" i="1" dirty="0" smtClean="0">
                          <a:effectLst/>
                          <a:latin typeface="Segoe UI Light" panose="020B0502040204020203" pitchFamily="34" charset="0"/>
                          <a:ea typeface="Calibri" panose="020F0502020204030204" pitchFamily="34" charset="0"/>
                          <a:cs typeface="Times New Roman" panose="02020603050405020304" pitchFamily="18" charset="0"/>
                        </a:rPr>
                        <a:t>Time</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Agenda item</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Description</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extLst>
                  <a:ext uri="{0D108BD9-81ED-4DB2-BD59-A6C34878D82A}">
                    <a16:rowId xmlns:a16="http://schemas.microsoft.com/office/drawing/2014/main" xmlns="" val="1857709996"/>
                  </a:ext>
                </a:extLst>
              </a:tr>
              <a:tr h="394237">
                <a:tc>
                  <a:txBody>
                    <a:bodyPr/>
                    <a:lstStyle/>
                    <a:p>
                      <a:pPr algn="ctr">
                        <a:lnSpc>
                          <a:spcPct val="106000"/>
                        </a:lnSpc>
                        <a:spcAft>
                          <a:spcPts val="0"/>
                        </a:spcAft>
                      </a:pPr>
                      <a:r>
                        <a:rPr lang="ru-RU" sz="1800" dirty="0">
                          <a:effectLst/>
                        </a:rPr>
                        <a:t>9:00 - 9:30</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Opening</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Agenda, organization, rules</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extLst>
                  <a:ext uri="{0D108BD9-81ED-4DB2-BD59-A6C34878D82A}">
                    <a16:rowId xmlns:a16="http://schemas.microsoft.com/office/drawing/2014/main" xmlns="" val="105395753"/>
                  </a:ext>
                </a:extLst>
              </a:tr>
              <a:tr h="596272">
                <a:tc>
                  <a:txBody>
                    <a:bodyPr/>
                    <a:lstStyle/>
                    <a:p>
                      <a:pPr algn="ctr">
                        <a:lnSpc>
                          <a:spcPct val="106000"/>
                        </a:lnSpc>
                        <a:spcAft>
                          <a:spcPts val="0"/>
                        </a:spcAft>
                      </a:pPr>
                      <a:r>
                        <a:rPr lang="ru-RU" sz="1800">
                          <a:effectLst/>
                        </a:rPr>
                        <a:t>9:30 - 10:00</a:t>
                      </a:r>
                      <a:endParaRPr lang="en-US" sz="1800" b="1" i="1">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Discussion of the current state of affairs on the project</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Current status of the project, agreements reached, work performed, etc.</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extLst>
                  <a:ext uri="{0D108BD9-81ED-4DB2-BD59-A6C34878D82A}">
                    <a16:rowId xmlns:a16="http://schemas.microsoft.com/office/drawing/2014/main" xmlns="" val="1923928999"/>
                  </a:ext>
                </a:extLst>
              </a:tr>
              <a:tr h="394237">
                <a:tc>
                  <a:txBody>
                    <a:bodyPr/>
                    <a:lstStyle/>
                    <a:p>
                      <a:pPr algn="ctr">
                        <a:lnSpc>
                          <a:spcPct val="106000"/>
                        </a:lnSpc>
                        <a:spcAft>
                          <a:spcPts val="0"/>
                        </a:spcAft>
                      </a:pPr>
                      <a:r>
                        <a:rPr lang="ru-RU" sz="1800">
                          <a:effectLst/>
                        </a:rPr>
                        <a:t>10</a:t>
                      </a:r>
                      <a:r>
                        <a:rPr lang="en-US" sz="1800">
                          <a:effectLst/>
                        </a:rPr>
                        <a:t>:00 – 11:30</a:t>
                      </a:r>
                      <a:endParaRPr lang="en-US" sz="1800" b="1" i="1">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Presentations</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Explanation of the future project concepts</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extLst>
                  <a:ext uri="{0D108BD9-81ED-4DB2-BD59-A6C34878D82A}">
                    <a16:rowId xmlns:a16="http://schemas.microsoft.com/office/drawing/2014/main" xmlns="" val="4283596635"/>
                  </a:ext>
                </a:extLst>
              </a:tr>
              <a:tr h="462236">
                <a:tc>
                  <a:txBody>
                    <a:bodyPr/>
                    <a:lstStyle/>
                    <a:p>
                      <a:pPr algn="ctr">
                        <a:lnSpc>
                          <a:spcPct val="106000"/>
                        </a:lnSpc>
                        <a:spcAft>
                          <a:spcPts val="0"/>
                        </a:spcAft>
                      </a:pPr>
                      <a:r>
                        <a:rPr lang="en-US" sz="1800">
                          <a:effectLst/>
                        </a:rPr>
                        <a:t>11:30 – 13:00 </a:t>
                      </a:r>
                      <a:endParaRPr lang="en-US" sz="1800" b="1" i="1">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Brainstorm</a:t>
                      </a:r>
                      <a:endParaRPr lang="en-US" sz="1800" dirty="0">
                        <a:effectLst/>
                      </a:endParaRPr>
                    </a:p>
                  </a:txBody>
                  <a:tcPr marL="61771" marR="61771" marT="0" marB="0" anchor="ctr"/>
                </a:tc>
                <a:tc>
                  <a:txBody>
                    <a:bodyPr/>
                    <a:lstStyle/>
                    <a:p>
                      <a:pPr algn="ctr">
                        <a:lnSpc>
                          <a:spcPct val="106000"/>
                        </a:lnSpc>
                        <a:spcAft>
                          <a:spcPts val="0"/>
                        </a:spcAft>
                      </a:pPr>
                      <a:r>
                        <a:rPr lang="en-US" sz="1800" dirty="0" smtClean="0">
                          <a:effectLst/>
                        </a:rPr>
                        <a:t>Stage of ideas generation</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extLst>
                  <a:ext uri="{0D108BD9-81ED-4DB2-BD59-A6C34878D82A}">
                    <a16:rowId xmlns:a16="http://schemas.microsoft.com/office/drawing/2014/main" xmlns="" val="1797913361"/>
                  </a:ext>
                </a:extLst>
              </a:tr>
              <a:tr h="394237">
                <a:tc>
                  <a:txBody>
                    <a:bodyPr/>
                    <a:lstStyle/>
                    <a:p>
                      <a:pPr algn="ctr">
                        <a:lnSpc>
                          <a:spcPct val="106000"/>
                        </a:lnSpc>
                        <a:spcAft>
                          <a:spcPts val="0"/>
                        </a:spcAft>
                      </a:pPr>
                      <a:r>
                        <a:rPr lang="en-US" sz="1800">
                          <a:effectLst/>
                        </a:rPr>
                        <a:t>13:00 – 13:30</a:t>
                      </a:r>
                      <a:endParaRPr lang="en-US" sz="1800" b="1" i="1">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Lunch break</a:t>
                      </a:r>
                      <a:endParaRPr lang="en-US" sz="1800" dirty="0">
                        <a:effectLst/>
                      </a:endParaRPr>
                    </a:p>
                  </a:txBody>
                  <a:tcPr marL="61771" marR="61771" marT="0" marB="0" anchor="ctr"/>
                </a:tc>
                <a:tc>
                  <a:txBody>
                    <a:bodyPr/>
                    <a:lstStyle/>
                    <a:p>
                      <a:pPr algn="ctr">
                        <a:lnSpc>
                          <a:spcPct val="106000"/>
                        </a:lnSpc>
                        <a:spcAft>
                          <a:spcPts val="0"/>
                        </a:spcAft>
                      </a:pPr>
                      <a:r>
                        <a:rPr lang="en-US" sz="1800" dirty="0" smtClean="0">
                          <a:effectLst/>
                        </a:rPr>
                        <a:t>The ability to think over ideas in a different setting</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extLst>
                  <a:ext uri="{0D108BD9-81ED-4DB2-BD59-A6C34878D82A}">
                    <a16:rowId xmlns:a16="http://schemas.microsoft.com/office/drawing/2014/main" xmlns="" val="875658363"/>
                  </a:ext>
                </a:extLst>
              </a:tr>
              <a:tr h="394237">
                <a:tc>
                  <a:txBody>
                    <a:bodyPr/>
                    <a:lstStyle/>
                    <a:p>
                      <a:pPr algn="ctr">
                        <a:lnSpc>
                          <a:spcPct val="106000"/>
                        </a:lnSpc>
                        <a:spcAft>
                          <a:spcPts val="0"/>
                        </a:spcAft>
                      </a:pPr>
                      <a:r>
                        <a:rPr lang="ru-RU" sz="1800">
                          <a:effectLst/>
                        </a:rPr>
                        <a:t>13</a:t>
                      </a:r>
                      <a:r>
                        <a:rPr lang="en-US" sz="1800">
                          <a:effectLst/>
                        </a:rPr>
                        <a:t>:30 – 1</a:t>
                      </a:r>
                      <a:r>
                        <a:rPr lang="ru-RU" sz="1800">
                          <a:effectLst/>
                        </a:rPr>
                        <a:t>5</a:t>
                      </a:r>
                      <a:r>
                        <a:rPr lang="en-US" sz="1800">
                          <a:effectLst/>
                        </a:rPr>
                        <a:t>:</a:t>
                      </a:r>
                      <a:r>
                        <a:rPr lang="ru-RU" sz="1800">
                          <a:effectLst/>
                        </a:rPr>
                        <a:t>00</a:t>
                      </a:r>
                      <a:endParaRPr lang="en-US" sz="1800" b="1" i="1">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Brainstorm</a:t>
                      </a:r>
                      <a:endParaRPr lang="en-US" sz="1800" dirty="0">
                        <a:effectLst/>
                      </a:endParaRPr>
                    </a:p>
                  </a:txBody>
                  <a:tcPr marL="61771" marR="61771" marT="0" marB="0" anchor="ctr"/>
                </a:tc>
                <a:tc>
                  <a:txBody>
                    <a:bodyPr/>
                    <a:lstStyle/>
                    <a:p>
                      <a:pPr algn="ctr">
                        <a:lnSpc>
                          <a:spcPct val="106000"/>
                        </a:lnSpc>
                        <a:spcAft>
                          <a:spcPts val="0"/>
                        </a:spcAft>
                      </a:pPr>
                      <a:r>
                        <a:rPr lang="en-US" sz="1800" dirty="0" smtClean="0">
                          <a:effectLst/>
                        </a:rPr>
                        <a:t>Grouping ideas and prioritizing</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extLst>
                  <a:ext uri="{0D108BD9-81ED-4DB2-BD59-A6C34878D82A}">
                    <a16:rowId xmlns:a16="http://schemas.microsoft.com/office/drawing/2014/main" xmlns="" val="414677304"/>
                  </a:ext>
                </a:extLst>
              </a:tr>
              <a:tr h="596272">
                <a:tc>
                  <a:txBody>
                    <a:bodyPr/>
                    <a:lstStyle/>
                    <a:p>
                      <a:pPr algn="ctr">
                        <a:lnSpc>
                          <a:spcPct val="106000"/>
                        </a:lnSpc>
                        <a:spcAft>
                          <a:spcPts val="0"/>
                        </a:spcAft>
                      </a:pPr>
                      <a:r>
                        <a:rPr lang="ru-RU" sz="1800">
                          <a:effectLst/>
                        </a:rPr>
                        <a:t>15</a:t>
                      </a:r>
                      <a:r>
                        <a:rPr lang="en-US" sz="1800">
                          <a:effectLst/>
                        </a:rPr>
                        <a:t>:00 – 15:3</a:t>
                      </a:r>
                      <a:r>
                        <a:rPr lang="ru-RU" sz="1800">
                          <a:effectLst/>
                        </a:rPr>
                        <a:t>0</a:t>
                      </a:r>
                      <a:endParaRPr lang="en-US" sz="1800" b="1" i="1">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Outcomes</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Summing up, possible minor modifications of the generated functions</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extLst>
                  <a:ext uri="{0D108BD9-81ED-4DB2-BD59-A6C34878D82A}">
                    <a16:rowId xmlns:a16="http://schemas.microsoft.com/office/drawing/2014/main" xmlns="" val="1777494221"/>
                  </a:ext>
                </a:extLst>
              </a:tr>
              <a:tr h="475443">
                <a:tc>
                  <a:txBody>
                    <a:bodyPr/>
                    <a:lstStyle/>
                    <a:p>
                      <a:pPr algn="ctr">
                        <a:lnSpc>
                          <a:spcPct val="106000"/>
                        </a:lnSpc>
                        <a:spcAft>
                          <a:spcPts val="0"/>
                        </a:spcAft>
                      </a:pPr>
                      <a:r>
                        <a:rPr lang="ru-RU" sz="1800">
                          <a:effectLst/>
                        </a:rPr>
                        <a:t>15</a:t>
                      </a:r>
                      <a:r>
                        <a:rPr lang="en-US" sz="1800">
                          <a:effectLst/>
                        </a:rPr>
                        <a:t>:30 – 16:</a:t>
                      </a:r>
                      <a:r>
                        <a:rPr lang="ru-RU" sz="1800">
                          <a:effectLst/>
                        </a:rPr>
                        <a:t>0</a:t>
                      </a:r>
                      <a:r>
                        <a:rPr lang="en-US" sz="1800">
                          <a:effectLst/>
                        </a:rPr>
                        <a:t>0</a:t>
                      </a:r>
                      <a:endParaRPr lang="en-US" sz="1800" b="1" i="1">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en-US" sz="1800" dirty="0" smtClean="0">
                          <a:effectLst/>
                        </a:rPr>
                        <a:t>Completion</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tc>
                  <a:txBody>
                    <a:bodyPr/>
                    <a:lstStyle/>
                    <a:p>
                      <a:pPr algn="ctr">
                        <a:lnSpc>
                          <a:spcPct val="106000"/>
                        </a:lnSpc>
                        <a:spcAft>
                          <a:spcPts val="0"/>
                        </a:spcAft>
                      </a:pPr>
                      <a:r>
                        <a:rPr lang="ru-RU" sz="1800" dirty="0">
                          <a:effectLst/>
                        </a:rPr>
                        <a:t> </a:t>
                      </a:r>
                      <a:endParaRPr lang="en-US" sz="1800" b="1" i="1" dirty="0">
                        <a:effectLst/>
                        <a:latin typeface="Segoe UI Light" panose="020B0502040204020203" pitchFamily="34" charset="0"/>
                        <a:ea typeface="Calibri" panose="020F0502020204030204" pitchFamily="34" charset="0"/>
                        <a:cs typeface="Times New Roman" panose="02020603050405020304" pitchFamily="18" charset="0"/>
                      </a:endParaRPr>
                    </a:p>
                  </a:txBody>
                  <a:tcPr marL="61771" marR="61771" marT="0" marB="0" anchor="ctr"/>
                </a:tc>
                <a:extLst>
                  <a:ext uri="{0D108BD9-81ED-4DB2-BD59-A6C34878D82A}">
                    <a16:rowId xmlns:a16="http://schemas.microsoft.com/office/drawing/2014/main" xmlns="" val="3312231430"/>
                  </a:ext>
                </a:extLst>
              </a:tr>
            </a:tbl>
          </a:graphicData>
        </a:graphic>
      </p:graphicFrame>
    </p:spTree>
    <p:extLst>
      <p:ext uri="{BB962C8B-B14F-4D97-AF65-F5344CB8AC3E}">
        <p14:creationId xmlns:p14="http://schemas.microsoft.com/office/powerpoint/2010/main" val="14813277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4800" b="1" dirty="0" smtClean="0">
                <a:effectLst>
                  <a:outerShdw blurRad="38100" dist="38100" dir="2700000" algn="tl">
                    <a:srgbClr val="000000">
                      <a:alpha val="43137"/>
                    </a:srgbClr>
                  </a:outerShdw>
                </a:effectLst>
              </a:rPr>
              <a:t>Creating Ideas</a:t>
            </a:r>
            <a:endParaRPr lang="en-US" sz="4800" b="1" dirty="0">
              <a:effectLst>
                <a:outerShdw blurRad="38100" dist="38100" dir="2700000" algn="tl">
                  <a:srgbClr val="000000">
                    <a:alpha val="43137"/>
                  </a:srgbClr>
                </a:outerShdw>
              </a:effectLst>
            </a:endParaRPr>
          </a:p>
        </p:txBody>
      </p:sp>
      <p:sp>
        <p:nvSpPr>
          <p:cNvPr id="3" name="Объект 2"/>
          <p:cNvSpPr>
            <a:spLocks noGrp="1"/>
          </p:cNvSpPr>
          <p:nvPr>
            <p:ph idx="1"/>
          </p:nvPr>
        </p:nvSpPr>
        <p:spPr>
          <a:xfrm>
            <a:off x="1457036" y="1690688"/>
            <a:ext cx="10515600" cy="4351338"/>
          </a:xfrm>
        </p:spPr>
        <p:txBody>
          <a:bodyPr>
            <a:normAutofit/>
          </a:bodyPr>
          <a:lstStyle/>
          <a:p>
            <a:pPr marL="0" indent="0">
              <a:buNone/>
            </a:pPr>
            <a:r>
              <a:rPr lang="en-US" sz="3600" dirty="0" smtClean="0"/>
              <a:t>Automatically update the application once a month</a:t>
            </a:r>
          </a:p>
          <a:p>
            <a:pPr marL="0" indent="0">
              <a:buNone/>
            </a:pPr>
            <a:endParaRPr lang="en-US" sz="3600" dirty="0"/>
          </a:p>
          <a:p>
            <a:pPr marL="0" indent="0">
              <a:buNone/>
            </a:pPr>
            <a:r>
              <a:rPr lang="en-US" sz="3600" dirty="0" smtClean="0"/>
              <a:t>Automatic geolocation detection</a:t>
            </a:r>
          </a:p>
          <a:p>
            <a:pPr marL="0" indent="0">
              <a:buNone/>
            </a:pPr>
            <a:endParaRPr lang="en-US" sz="3600" dirty="0"/>
          </a:p>
          <a:p>
            <a:pPr marL="0" indent="0">
              <a:buNone/>
            </a:pPr>
            <a:r>
              <a:rPr lang="en-US" sz="3600" dirty="0" smtClean="0"/>
              <a:t>Building a path to a fish place</a:t>
            </a:r>
            <a:endParaRPr lang="en-US" sz="36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364" y="1167682"/>
            <a:ext cx="1556032" cy="1556032"/>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364" y="2468704"/>
            <a:ext cx="1556032" cy="1556032"/>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364" y="3792955"/>
            <a:ext cx="1556032" cy="1556032"/>
          </a:xfrm>
          <a:prstGeom prst="rect">
            <a:avLst/>
          </a:prstGeom>
        </p:spPr>
      </p:pic>
    </p:spTree>
    <p:extLst>
      <p:ext uri="{BB962C8B-B14F-4D97-AF65-F5344CB8AC3E}">
        <p14:creationId xmlns:p14="http://schemas.microsoft.com/office/powerpoint/2010/main" val="3803391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Creating Ideas</a:t>
            </a:r>
            <a:endParaRPr lang="en-US" dirty="0"/>
          </a:p>
        </p:txBody>
      </p:sp>
      <p:sp>
        <p:nvSpPr>
          <p:cNvPr id="3" name="Объект 2"/>
          <p:cNvSpPr>
            <a:spLocks noGrp="1"/>
          </p:cNvSpPr>
          <p:nvPr>
            <p:ph idx="1"/>
          </p:nvPr>
        </p:nvSpPr>
        <p:spPr>
          <a:xfrm>
            <a:off x="1487056" y="1825625"/>
            <a:ext cx="9866744" cy="4351338"/>
          </a:xfrm>
        </p:spPr>
        <p:txBody>
          <a:bodyPr>
            <a:normAutofit/>
          </a:bodyPr>
          <a:lstStyle/>
          <a:p>
            <a:pPr marL="0" indent="0">
              <a:buNone/>
            </a:pPr>
            <a:r>
              <a:rPr lang="en-US" sz="3600" dirty="0" smtClean="0"/>
              <a:t>Add fish shops to the database</a:t>
            </a:r>
          </a:p>
          <a:p>
            <a:pPr marL="0" indent="0">
              <a:buNone/>
            </a:pPr>
            <a:endParaRPr lang="en-US" sz="3600" dirty="0"/>
          </a:p>
          <a:p>
            <a:pPr marL="0" indent="0">
              <a:buNone/>
            </a:pPr>
            <a:r>
              <a:rPr lang="en-US" sz="3600" dirty="0" smtClean="0"/>
              <a:t>Adding places to rest in the database</a:t>
            </a:r>
          </a:p>
          <a:p>
            <a:pPr marL="0" indent="0">
              <a:buNone/>
            </a:pPr>
            <a:endParaRPr lang="en-US" sz="3600" dirty="0"/>
          </a:p>
          <a:p>
            <a:pPr marL="0" indent="0">
              <a:buNone/>
            </a:pPr>
            <a:r>
              <a:rPr lang="en-US" sz="3600" dirty="0" smtClean="0"/>
              <a:t>The radius of the function of finding fish places</a:t>
            </a:r>
            <a:endParaRPr lang="ru-RU" sz="3600" dirty="0" smtClean="0"/>
          </a:p>
          <a:p>
            <a:pPr marL="0" indent="0">
              <a:buNone/>
            </a:pPr>
            <a:endParaRPr lang="ru-RU" sz="36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018" y="1260047"/>
            <a:ext cx="1556032" cy="1556032"/>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018" y="2546932"/>
            <a:ext cx="1556032" cy="1556032"/>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018" y="3833817"/>
            <a:ext cx="1556032" cy="1556032"/>
          </a:xfrm>
          <a:prstGeom prst="rect">
            <a:avLst/>
          </a:prstGeom>
        </p:spPr>
      </p:pic>
    </p:spTree>
    <p:extLst>
      <p:ext uri="{BB962C8B-B14F-4D97-AF65-F5344CB8AC3E}">
        <p14:creationId xmlns:p14="http://schemas.microsoft.com/office/powerpoint/2010/main" val="89173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rPr>
              <a:t>Creating Ideas</a:t>
            </a:r>
            <a:endParaRPr lang="en-US" dirty="0"/>
          </a:p>
        </p:txBody>
      </p:sp>
      <p:sp>
        <p:nvSpPr>
          <p:cNvPr id="3" name="Объект 2"/>
          <p:cNvSpPr>
            <a:spLocks noGrp="1"/>
          </p:cNvSpPr>
          <p:nvPr>
            <p:ph idx="1"/>
          </p:nvPr>
        </p:nvSpPr>
        <p:spPr>
          <a:xfrm>
            <a:off x="1318491" y="1690688"/>
            <a:ext cx="10515600" cy="4351338"/>
          </a:xfrm>
        </p:spPr>
        <p:txBody>
          <a:bodyPr>
            <a:normAutofit/>
          </a:bodyPr>
          <a:lstStyle/>
          <a:p>
            <a:pPr marL="0" indent="0">
              <a:buNone/>
            </a:pPr>
            <a:r>
              <a:rPr lang="en-US" sz="3600" dirty="0" smtClean="0"/>
              <a:t>Rating system</a:t>
            </a:r>
          </a:p>
          <a:p>
            <a:pPr marL="0" indent="0">
              <a:buNone/>
            </a:pPr>
            <a:endParaRPr lang="en-US" sz="3600" dirty="0"/>
          </a:p>
          <a:p>
            <a:pPr marL="0" indent="0">
              <a:buNone/>
            </a:pPr>
            <a:r>
              <a:rPr lang="en-US" sz="3600" dirty="0" smtClean="0"/>
              <a:t>Expansion of the application to the whole territory of Europe</a:t>
            </a:r>
            <a:endParaRPr lang="en-US" sz="3600" dirty="0"/>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473" y="1327732"/>
            <a:ext cx="1556032" cy="1556032"/>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473" y="2653295"/>
            <a:ext cx="1556032" cy="1556032"/>
          </a:xfrm>
          <a:prstGeom prst="rect">
            <a:avLst/>
          </a:prstGeom>
        </p:spPr>
      </p:pic>
    </p:spTree>
    <p:extLst>
      <p:ext uri="{BB962C8B-B14F-4D97-AF65-F5344CB8AC3E}">
        <p14:creationId xmlns:p14="http://schemas.microsoft.com/office/powerpoint/2010/main" val="9374754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4800" b="1" dirty="0" smtClean="0">
                <a:effectLst>
                  <a:outerShdw blurRad="38100" dist="38100" dir="2700000" algn="tl">
                    <a:srgbClr val="000000">
                      <a:alpha val="43137"/>
                    </a:srgbClr>
                  </a:outerShdw>
                </a:effectLst>
              </a:rPr>
              <a:t>Clipping Ideas</a:t>
            </a:r>
            <a:endParaRPr lang="en-US" sz="4800" b="1" dirty="0">
              <a:effectLst>
                <a:outerShdw blurRad="38100" dist="38100" dir="2700000" algn="tl">
                  <a:srgbClr val="000000">
                    <a:alpha val="43137"/>
                  </a:srgbClr>
                </a:outerShdw>
              </a:effectLst>
            </a:endParaRPr>
          </a:p>
        </p:txBody>
      </p:sp>
      <p:sp>
        <p:nvSpPr>
          <p:cNvPr id="3" name="Объект 2"/>
          <p:cNvSpPr>
            <a:spLocks noGrp="1"/>
          </p:cNvSpPr>
          <p:nvPr>
            <p:ph idx="1"/>
          </p:nvPr>
        </p:nvSpPr>
        <p:spPr>
          <a:xfrm>
            <a:off x="1300019" y="1690688"/>
            <a:ext cx="10515600" cy="4351338"/>
          </a:xfrm>
        </p:spPr>
        <p:txBody>
          <a:bodyPr>
            <a:normAutofit/>
          </a:bodyPr>
          <a:lstStyle/>
          <a:p>
            <a:pPr marL="0" indent="0">
              <a:buNone/>
            </a:pPr>
            <a:r>
              <a:rPr lang="en-US" sz="3600" dirty="0"/>
              <a:t>Expansion of the application to the whole territory of </a:t>
            </a:r>
            <a:r>
              <a:rPr lang="en-US" sz="3600" dirty="0" smtClean="0"/>
              <a:t>Europe</a:t>
            </a:r>
            <a:endParaRPr lang="ru-RU" sz="3600" dirty="0" smtClean="0"/>
          </a:p>
          <a:p>
            <a:pPr marL="0" indent="0">
              <a:buNone/>
            </a:pPr>
            <a:endParaRPr lang="ru-RU" sz="3600" dirty="0" smtClean="0"/>
          </a:p>
          <a:p>
            <a:pPr marL="0" indent="0">
              <a:buNone/>
            </a:pPr>
            <a:r>
              <a:rPr lang="en-US" sz="3600" dirty="0" smtClean="0"/>
              <a:t>Automatically update the application once a month</a:t>
            </a:r>
            <a:endParaRPr lang="ru-RU" sz="3600" dirty="0" smtClean="0"/>
          </a:p>
          <a:p>
            <a:pPr marL="0" indent="0">
              <a:buNone/>
            </a:pPr>
            <a:endParaRPr lang="ru-RU" sz="3600" dirty="0"/>
          </a:p>
          <a:p>
            <a:pPr marL="0" indent="0">
              <a:buNone/>
            </a:pPr>
            <a:r>
              <a:rPr lang="en-US" sz="3600" dirty="0" smtClean="0"/>
              <a:t>Automatic geolocation detection</a:t>
            </a:r>
          </a:p>
          <a:p>
            <a:pPr marL="0" indent="0">
              <a:buNone/>
            </a:pPr>
            <a:endParaRPr lang="en-US" sz="3600" dirty="0" smtClean="0"/>
          </a:p>
          <a:p>
            <a:pPr marL="0" indent="0">
              <a:buNone/>
            </a:pPr>
            <a:endParaRPr lang="ru-RU" sz="3600" dirty="0" smtClean="0"/>
          </a:p>
          <a:p>
            <a:pPr marL="0" indent="0">
              <a:buNone/>
            </a:pPr>
            <a:endParaRPr lang="ru-RU" sz="3600" dirty="0"/>
          </a:p>
          <a:p>
            <a:pPr marL="0" indent="0">
              <a:buNone/>
            </a:pPr>
            <a:endParaRPr lang="en-US" sz="36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054" y="1757798"/>
            <a:ext cx="897946" cy="897946"/>
          </a:xfrm>
          <a:prstGeom prst="rect">
            <a:avLst/>
          </a:prstGeom>
        </p:spPr>
      </p:pic>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054" y="3265344"/>
            <a:ext cx="897946" cy="897946"/>
          </a:xfrm>
          <a:prstGeom prst="rect">
            <a:avLst/>
          </a:prstGeom>
        </p:spPr>
      </p:pic>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054" y="4484544"/>
            <a:ext cx="897946" cy="897946"/>
          </a:xfrm>
          <a:prstGeom prst="rect">
            <a:avLst/>
          </a:prstGeom>
        </p:spPr>
      </p:pic>
    </p:spTree>
    <p:extLst>
      <p:ext uri="{BB962C8B-B14F-4D97-AF65-F5344CB8AC3E}">
        <p14:creationId xmlns:p14="http://schemas.microsoft.com/office/powerpoint/2010/main" val="910143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4800" b="1" dirty="0" smtClean="0">
                <a:effectLst>
                  <a:outerShdw blurRad="38100" dist="38100" dir="2700000" algn="tl">
                    <a:srgbClr val="000000">
                      <a:alpha val="43137"/>
                    </a:srgbClr>
                  </a:outerShdw>
                </a:effectLst>
              </a:rPr>
              <a:t>Grouping ideas</a:t>
            </a:r>
            <a:endParaRPr lang="en-US" sz="4800" b="1" dirty="0">
              <a:effectLst>
                <a:outerShdw blurRad="38100" dist="38100" dir="2700000" algn="tl">
                  <a:srgbClr val="000000">
                    <a:alpha val="43137"/>
                  </a:srgbClr>
                </a:outerShdw>
              </a:effectLst>
            </a:endParaRPr>
          </a:p>
        </p:txBody>
      </p:sp>
      <p:graphicFrame>
        <p:nvGraphicFramePr>
          <p:cNvPr id="5" name="Объект 4"/>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60678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Прямоугольник 5"/>
          <p:cNvSpPr/>
          <p:nvPr/>
        </p:nvSpPr>
        <p:spPr>
          <a:xfrm>
            <a:off x="0" y="0"/>
            <a:ext cx="12192000" cy="6858000"/>
          </a:xfrm>
          <a:prstGeom prst="rect">
            <a:avLst/>
          </a:prstGeom>
          <a:solidFill>
            <a:srgbClr val="04D0E6">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p:txBody>
          <a:bodyPr>
            <a:normAutofit/>
          </a:bodyPr>
          <a:lstStyle/>
          <a:p>
            <a:pPr algn="ctr"/>
            <a:r>
              <a:rPr lang="en-US" sz="4800" b="1" dirty="0" smtClean="0">
                <a:effectLst>
                  <a:outerShdw blurRad="38100" dist="38100" dir="2700000" algn="tl">
                    <a:srgbClr val="000000">
                      <a:alpha val="43137"/>
                    </a:srgbClr>
                  </a:outerShdw>
                </a:effectLst>
              </a:rPr>
              <a:t>Prioritization</a:t>
            </a:r>
            <a:endParaRPr lang="en-US" sz="4800" b="1" dirty="0">
              <a:effectLst>
                <a:outerShdw blurRad="38100" dist="38100" dir="2700000" algn="tl">
                  <a:srgbClr val="000000">
                    <a:alpha val="43137"/>
                  </a:srgbClr>
                </a:outerShdw>
              </a:effectLst>
            </a:endParaRPr>
          </a:p>
        </p:txBody>
      </p:sp>
      <p:graphicFrame>
        <p:nvGraphicFramePr>
          <p:cNvPr id="4" name="Объект 3"/>
          <p:cNvGraphicFramePr>
            <a:graphicFrameLocks noGrp="1"/>
          </p:cNvGraphicFramePr>
          <p:nvPr>
            <p:ph idx="1"/>
          </p:nvPr>
        </p:nvGraphicFramePr>
        <p:xfrm>
          <a:off x="1246911" y="1441306"/>
          <a:ext cx="10106889" cy="4972218"/>
        </p:xfrm>
        <a:graphic>
          <a:graphicData uri="http://schemas.openxmlformats.org/drawingml/2006/table">
            <a:tbl>
              <a:tblPr firstRow="1" firstCol="1" lastCol="1" bandRow="1">
                <a:tableStyleId>{3B4B98B0-60AC-42C2-AFA5-B58CD77FA1E5}</a:tableStyleId>
              </a:tblPr>
              <a:tblGrid>
                <a:gridCol w="1221046">
                  <a:extLst>
                    <a:ext uri="{9D8B030D-6E8A-4147-A177-3AD203B41FA5}">
                      <a16:colId xmlns:a16="http://schemas.microsoft.com/office/drawing/2014/main" xmlns="" val="3158981844"/>
                    </a:ext>
                  </a:extLst>
                </a:gridCol>
                <a:gridCol w="6899074">
                  <a:extLst>
                    <a:ext uri="{9D8B030D-6E8A-4147-A177-3AD203B41FA5}">
                      <a16:colId xmlns:a16="http://schemas.microsoft.com/office/drawing/2014/main" xmlns="" val="3115825001"/>
                    </a:ext>
                  </a:extLst>
                </a:gridCol>
                <a:gridCol w="1986769">
                  <a:extLst>
                    <a:ext uri="{9D8B030D-6E8A-4147-A177-3AD203B41FA5}">
                      <a16:colId xmlns:a16="http://schemas.microsoft.com/office/drawing/2014/main" xmlns="" val="1023969211"/>
                    </a:ext>
                  </a:extLst>
                </a:gridCol>
              </a:tblGrid>
              <a:tr h="707177">
                <a:tc>
                  <a:txBody>
                    <a:bodyPr/>
                    <a:lstStyle/>
                    <a:p>
                      <a:pPr algn="ctr">
                        <a:lnSpc>
                          <a:spcPct val="106000"/>
                        </a:lnSpc>
                        <a:spcAft>
                          <a:spcPts val="0"/>
                        </a:spcAft>
                      </a:pPr>
                      <a:r>
                        <a:rPr lang="en-US" sz="2400" u="sng" dirty="0" smtClean="0">
                          <a:effectLst/>
                        </a:rPr>
                        <a:t>Priority</a:t>
                      </a:r>
                      <a:r>
                        <a:rPr lang="ru-RU" sz="2400" u="sng" dirty="0" smtClean="0">
                          <a:effectLst/>
                        </a:rPr>
                        <a:t> </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u="sng" dirty="0" smtClean="0">
                          <a:effectLst/>
                        </a:rPr>
                        <a:t>Function</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u="sng" dirty="0" smtClean="0">
                          <a:effectLst/>
                        </a:rPr>
                        <a:t>Number of votes</a:t>
                      </a:r>
                      <a:endParaRPr lang="en-US" sz="2400" b="1" u="sng" dirty="0">
                        <a:solidFill>
                          <a:schemeClr val="tx1"/>
                        </a:solidFill>
                        <a:effectLst/>
                      </a:endParaRPr>
                    </a:p>
                  </a:txBody>
                  <a:tcPr marL="68580" marR="68580" marT="0" marB="0" anchor="ctr"/>
                </a:tc>
                <a:extLst>
                  <a:ext uri="{0D108BD9-81ED-4DB2-BD59-A6C34878D82A}">
                    <a16:rowId xmlns:a16="http://schemas.microsoft.com/office/drawing/2014/main" xmlns="" val="1105199911"/>
                  </a:ext>
                </a:extLst>
              </a:tr>
              <a:tr h="707177">
                <a:tc>
                  <a:txBody>
                    <a:bodyPr/>
                    <a:lstStyle/>
                    <a:p>
                      <a:pPr algn="ctr">
                        <a:lnSpc>
                          <a:spcPct val="106000"/>
                        </a:lnSpc>
                        <a:spcAft>
                          <a:spcPts val="0"/>
                        </a:spcAft>
                      </a:pPr>
                      <a:r>
                        <a:rPr lang="en-US" sz="2400">
                          <a:effectLst/>
                        </a:rPr>
                        <a:t>1</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dirty="0" smtClean="0">
                          <a:effectLst/>
                        </a:rPr>
                        <a:t>The vision of the most popular fishing place in its area</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uk-UA" sz="2400">
                          <a:effectLst/>
                        </a:rPr>
                        <a:t>4</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423534984"/>
                  </a:ext>
                </a:extLst>
              </a:tr>
              <a:tr h="344789">
                <a:tc>
                  <a:txBody>
                    <a:bodyPr/>
                    <a:lstStyle/>
                    <a:p>
                      <a:pPr algn="ctr">
                        <a:lnSpc>
                          <a:spcPct val="106000"/>
                        </a:lnSpc>
                        <a:spcAft>
                          <a:spcPts val="0"/>
                        </a:spcAft>
                      </a:pPr>
                      <a:r>
                        <a:rPr lang="uk-UA" sz="2400">
                          <a:effectLst/>
                        </a:rPr>
                        <a:t>2</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dirty="0" smtClean="0">
                          <a:effectLst/>
                        </a:rPr>
                        <a:t>Determining the current location</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uk-UA" sz="2400">
                          <a:effectLst/>
                        </a:rPr>
                        <a:t>4</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545033984"/>
                  </a:ext>
                </a:extLst>
              </a:tr>
              <a:tr h="344789">
                <a:tc>
                  <a:txBody>
                    <a:bodyPr/>
                    <a:lstStyle/>
                    <a:p>
                      <a:pPr algn="ctr">
                        <a:lnSpc>
                          <a:spcPct val="106000"/>
                        </a:lnSpc>
                        <a:spcAft>
                          <a:spcPts val="0"/>
                        </a:spcAft>
                      </a:pPr>
                      <a:r>
                        <a:rPr lang="uk-UA" sz="2400">
                          <a:effectLst/>
                        </a:rPr>
                        <a:t>3</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dirty="0" smtClean="0">
                          <a:effectLst/>
                        </a:rPr>
                        <a:t>Route to the fish place</a:t>
                      </a:r>
                      <a:endParaRPr lang="en-US" sz="2400" b="1" dirty="0">
                        <a:solidFill>
                          <a:schemeClr val="tx1"/>
                        </a:solidFill>
                        <a:effectLst/>
                      </a:endParaRPr>
                    </a:p>
                  </a:txBody>
                  <a:tcPr marL="68580" marR="68580" marT="0" marB="0" anchor="ctr"/>
                </a:tc>
                <a:tc>
                  <a:txBody>
                    <a:bodyPr/>
                    <a:lstStyle/>
                    <a:p>
                      <a:pPr algn="ctr">
                        <a:lnSpc>
                          <a:spcPct val="106000"/>
                        </a:lnSpc>
                        <a:spcAft>
                          <a:spcPts val="0"/>
                        </a:spcAft>
                      </a:pPr>
                      <a:r>
                        <a:rPr lang="uk-UA" sz="2400">
                          <a:effectLst/>
                        </a:rPr>
                        <a:t>4</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517972596"/>
                  </a:ext>
                </a:extLst>
              </a:tr>
              <a:tr h="344789">
                <a:tc>
                  <a:txBody>
                    <a:bodyPr/>
                    <a:lstStyle/>
                    <a:p>
                      <a:pPr algn="ctr">
                        <a:lnSpc>
                          <a:spcPct val="106000"/>
                        </a:lnSpc>
                        <a:spcAft>
                          <a:spcPts val="0"/>
                        </a:spcAft>
                      </a:pPr>
                      <a:r>
                        <a:rPr lang="uk-UA" sz="2400">
                          <a:effectLst/>
                        </a:rPr>
                        <a:t>4</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dirty="0" smtClean="0">
                          <a:effectLst/>
                        </a:rPr>
                        <a:t>Selecting the range of the program</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uk-UA" sz="2400">
                          <a:effectLst/>
                        </a:rPr>
                        <a:t>4</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093619258"/>
                  </a:ext>
                </a:extLst>
              </a:tr>
              <a:tr h="707177">
                <a:tc>
                  <a:txBody>
                    <a:bodyPr/>
                    <a:lstStyle/>
                    <a:p>
                      <a:pPr algn="ctr">
                        <a:lnSpc>
                          <a:spcPct val="106000"/>
                        </a:lnSpc>
                        <a:spcAft>
                          <a:spcPts val="0"/>
                        </a:spcAft>
                      </a:pPr>
                      <a:r>
                        <a:rPr lang="uk-UA" sz="2400">
                          <a:effectLst/>
                        </a:rPr>
                        <a:t>5</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dirty="0" smtClean="0">
                          <a:effectLst/>
                        </a:rPr>
                        <a:t>Possibility to view fish equipment stores and places for rest</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uk-UA" sz="2400">
                          <a:effectLst/>
                        </a:rPr>
                        <a:t>3</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992595945"/>
                  </a:ext>
                </a:extLst>
              </a:tr>
              <a:tr h="344789">
                <a:tc>
                  <a:txBody>
                    <a:bodyPr/>
                    <a:lstStyle/>
                    <a:p>
                      <a:pPr algn="ctr">
                        <a:lnSpc>
                          <a:spcPct val="106000"/>
                        </a:lnSpc>
                        <a:spcAft>
                          <a:spcPts val="0"/>
                        </a:spcAft>
                      </a:pPr>
                      <a:r>
                        <a:rPr lang="uk-UA" sz="2400">
                          <a:effectLst/>
                        </a:rPr>
                        <a:t>6</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dirty="0" smtClean="0">
                          <a:effectLst/>
                        </a:rPr>
                        <a:t>Multilanguage</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uk-UA" sz="2400">
                          <a:effectLst/>
                        </a:rPr>
                        <a:t>3</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566883638"/>
                  </a:ext>
                </a:extLst>
              </a:tr>
              <a:tr h="344789">
                <a:tc>
                  <a:txBody>
                    <a:bodyPr/>
                    <a:lstStyle/>
                    <a:p>
                      <a:pPr algn="ctr">
                        <a:lnSpc>
                          <a:spcPct val="106000"/>
                        </a:lnSpc>
                        <a:spcAft>
                          <a:spcPts val="0"/>
                        </a:spcAft>
                      </a:pPr>
                      <a:r>
                        <a:rPr lang="uk-UA" sz="2400">
                          <a:effectLst/>
                        </a:rPr>
                        <a:t>7</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dirty="0" smtClean="0">
                          <a:effectLst/>
                        </a:rPr>
                        <a:t>Opportunity to leave comments</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uk-UA" sz="2400">
                          <a:effectLst/>
                        </a:rPr>
                        <a:t>2</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109188099"/>
                  </a:ext>
                </a:extLst>
              </a:tr>
              <a:tr h="344789">
                <a:tc>
                  <a:txBody>
                    <a:bodyPr/>
                    <a:lstStyle/>
                    <a:p>
                      <a:pPr algn="ctr">
                        <a:lnSpc>
                          <a:spcPct val="106000"/>
                        </a:lnSpc>
                        <a:spcAft>
                          <a:spcPts val="0"/>
                        </a:spcAft>
                      </a:pPr>
                      <a:r>
                        <a:rPr lang="uk-UA" sz="2400">
                          <a:effectLst/>
                        </a:rPr>
                        <a:t>8</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dirty="0" smtClean="0">
                          <a:effectLst/>
                        </a:rPr>
                        <a:t>Registration</a:t>
                      </a:r>
                      <a:r>
                        <a:rPr lang="en-US" sz="2400" baseline="0" dirty="0" smtClean="0">
                          <a:effectLst/>
                        </a:rPr>
                        <a:t> via </a:t>
                      </a:r>
                      <a:r>
                        <a:rPr lang="en-US" sz="2400" dirty="0" smtClean="0">
                          <a:effectLst/>
                        </a:rPr>
                        <a:t>social networks</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uk-UA" sz="2400">
                          <a:effectLst/>
                        </a:rPr>
                        <a:t>2</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727110960"/>
                  </a:ext>
                </a:extLst>
              </a:tr>
              <a:tr h="344789">
                <a:tc>
                  <a:txBody>
                    <a:bodyPr/>
                    <a:lstStyle/>
                    <a:p>
                      <a:pPr algn="ctr">
                        <a:lnSpc>
                          <a:spcPct val="106000"/>
                        </a:lnSpc>
                        <a:spcAft>
                          <a:spcPts val="0"/>
                        </a:spcAft>
                      </a:pPr>
                      <a:r>
                        <a:rPr lang="uk-UA" sz="2400">
                          <a:effectLst/>
                        </a:rPr>
                        <a:t>9</a:t>
                      </a:r>
                      <a:endParaRPr lang="en-US" sz="2800" b="1" i="1">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en-US" sz="2400" dirty="0" smtClean="0">
                          <a:effectLst/>
                        </a:rPr>
                        <a:t>The cost of booking a fishing place</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6000"/>
                        </a:lnSpc>
                        <a:spcAft>
                          <a:spcPts val="0"/>
                        </a:spcAft>
                      </a:pPr>
                      <a:r>
                        <a:rPr lang="uk-UA" sz="2400" dirty="0">
                          <a:effectLst/>
                        </a:rPr>
                        <a:t>2</a:t>
                      </a:r>
                      <a:endParaRPr lang="en-US" sz="2800" b="1" i="1" dirty="0">
                        <a:solidFill>
                          <a:schemeClr val="tx1"/>
                        </a:solidFill>
                        <a:effectLst/>
                        <a:latin typeface="Segoe UI 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33159765"/>
                  </a:ext>
                </a:extLst>
              </a:tr>
            </a:tbl>
          </a:graphicData>
        </a:graphic>
      </p:graphicFrame>
    </p:spTree>
    <p:extLst>
      <p:ext uri="{BB962C8B-B14F-4D97-AF65-F5344CB8AC3E}">
        <p14:creationId xmlns:p14="http://schemas.microsoft.com/office/powerpoint/2010/main" val="2576678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Прямоугольник 10"/>
          <p:cNvSpPr/>
          <p:nvPr/>
        </p:nvSpPr>
        <p:spPr>
          <a:xfrm>
            <a:off x="0" y="0"/>
            <a:ext cx="12192000" cy="6858000"/>
          </a:xfrm>
          <a:prstGeom prst="rect">
            <a:avLst/>
          </a:prstGeom>
          <a:solidFill>
            <a:srgbClr val="04D0E6">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0" y="-29153"/>
            <a:ext cx="12192000" cy="6887153"/>
          </a:xfrm>
          <a:prstGeom prst="rect">
            <a:avLst/>
          </a:prstGeom>
          <a:solidFill>
            <a:srgbClr val="FF99FF">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p:txBody>
          <a:bodyPr>
            <a:normAutofit/>
          </a:bodyPr>
          <a:lstStyle/>
          <a:p>
            <a:pPr algn="ctr"/>
            <a:r>
              <a:rPr lang="en-US" sz="4800" b="1" dirty="0" smtClean="0">
                <a:effectLst>
                  <a:outerShdw blurRad="38100" dist="38100" dir="2700000" algn="tl">
                    <a:srgbClr val="000000">
                      <a:alpha val="43137"/>
                    </a:srgbClr>
                  </a:outerShdw>
                </a:effectLst>
              </a:rPr>
              <a:t>Storyboard</a:t>
            </a:r>
            <a:endParaRPr lang="en-US" sz="4800" b="1" dirty="0">
              <a:effectLst>
                <a:outerShdw blurRad="38100" dist="38100" dir="2700000" algn="tl">
                  <a:srgbClr val="000000">
                    <a:alpha val="43137"/>
                  </a:srgbClr>
                </a:outerShdw>
              </a:effectLst>
            </a:endParaRPr>
          </a:p>
        </p:txBody>
      </p:sp>
      <p:sp>
        <p:nvSpPr>
          <p:cNvPr id="5" name="Прямоугольник 4"/>
          <p:cNvSpPr/>
          <p:nvPr/>
        </p:nvSpPr>
        <p:spPr>
          <a:xfrm>
            <a:off x="1298657" y="1517226"/>
            <a:ext cx="3679743" cy="1569660"/>
          </a:xfrm>
          <a:prstGeom prst="rect">
            <a:avLst/>
          </a:prstGeom>
          <a:noFill/>
        </p:spPr>
        <p:txBody>
          <a:bodyPr wrap="square" lIns="91440" tIns="45720" rIns="91440" bIns="45720">
            <a:spAutoFit/>
            <a:scene3d>
              <a:camera prst="perspectiveRelaxedModerately"/>
              <a:lightRig rig="threePt" dir="t"/>
            </a:scene3d>
          </a:bodyPr>
          <a:lstStyle/>
          <a:p>
            <a:pPr algn="ctr"/>
            <a:r>
              <a:rPr lang="en-US" sz="96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WHO?</a:t>
            </a:r>
            <a:endParaRPr lang="ru-RU"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Прямоугольник 5"/>
          <p:cNvSpPr/>
          <p:nvPr/>
        </p:nvSpPr>
        <p:spPr>
          <a:xfrm>
            <a:off x="6483927" y="1517226"/>
            <a:ext cx="4012253" cy="1569660"/>
          </a:xfrm>
          <a:prstGeom prst="rect">
            <a:avLst/>
          </a:prstGeom>
          <a:noFill/>
        </p:spPr>
        <p:txBody>
          <a:bodyPr wrap="square" lIns="91440" tIns="45720" rIns="91440" bIns="45720">
            <a:spAutoFit/>
            <a:scene3d>
              <a:camera prst="perspectiveRelaxedModerately"/>
              <a:lightRig rig="threePt" dir="t"/>
            </a:scene3d>
          </a:bodyPr>
          <a:lstStyle/>
          <a:p>
            <a:pPr algn="ctr"/>
            <a:r>
              <a:rPr lang="en-US" sz="96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WHAT?</a:t>
            </a:r>
            <a:endParaRPr lang="ru-RU"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Прямоугольник 6"/>
          <p:cNvSpPr/>
          <p:nvPr/>
        </p:nvSpPr>
        <p:spPr>
          <a:xfrm>
            <a:off x="1298656" y="3258280"/>
            <a:ext cx="4160035" cy="1569660"/>
          </a:xfrm>
          <a:prstGeom prst="rect">
            <a:avLst/>
          </a:prstGeom>
          <a:noFill/>
        </p:spPr>
        <p:txBody>
          <a:bodyPr wrap="square" lIns="91440" tIns="45720" rIns="91440" bIns="45720">
            <a:spAutoFit/>
            <a:scene3d>
              <a:camera prst="perspectiveRelaxedModerately"/>
              <a:lightRig rig="threePt" dir="t"/>
            </a:scene3d>
          </a:bodyPr>
          <a:lstStyle/>
          <a:p>
            <a:pPr algn="ctr"/>
            <a:r>
              <a:rPr lang="en-US" sz="96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WHEN?</a:t>
            </a:r>
            <a:endParaRPr lang="ru-RU"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Прямоугольник 7"/>
          <p:cNvSpPr/>
          <p:nvPr/>
        </p:nvSpPr>
        <p:spPr>
          <a:xfrm>
            <a:off x="6650181" y="3258280"/>
            <a:ext cx="3679743" cy="1569660"/>
          </a:xfrm>
          <a:prstGeom prst="rect">
            <a:avLst/>
          </a:prstGeom>
          <a:noFill/>
        </p:spPr>
        <p:txBody>
          <a:bodyPr wrap="square" lIns="91440" tIns="45720" rIns="91440" bIns="45720">
            <a:spAutoFit/>
            <a:scene3d>
              <a:camera prst="perspectiveRelaxedModerately"/>
              <a:lightRig rig="threePt" dir="t"/>
            </a:scene3d>
          </a:bodyPr>
          <a:lstStyle/>
          <a:p>
            <a:pPr algn="ctr"/>
            <a:r>
              <a:rPr lang="en-US" sz="9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HOW</a:t>
            </a:r>
            <a:r>
              <a:rPr lang="en-US" sz="96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ru-RU"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3068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0" y="0"/>
            <a:ext cx="12192000" cy="6858000"/>
          </a:xfrm>
          <a:prstGeom prst="rect">
            <a:avLst/>
          </a:prstGeom>
          <a:solidFill>
            <a:srgbClr val="04D0E6">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p:txBody>
          <a:bodyPr>
            <a:normAutofit/>
          </a:bodyPr>
          <a:lstStyle/>
          <a:p>
            <a:pPr algn="ctr"/>
            <a:r>
              <a:rPr lang="en-US" sz="4800" b="1" dirty="0" smtClean="0">
                <a:effectLst>
                  <a:outerShdw blurRad="38100" dist="38100" dir="2700000" algn="tl">
                    <a:srgbClr val="000000">
                      <a:alpha val="43137"/>
                    </a:srgbClr>
                  </a:outerShdw>
                </a:effectLst>
              </a:rPr>
              <a:t>Precedents</a:t>
            </a:r>
            <a:endParaRPr lang="en-US" sz="4800" b="1" dirty="0">
              <a:effectLst>
                <a:outerShdw blurRad="38100" dist="38100" dir="2700000" algn="tl">
                  <a:srgbClr val="000000">
                    <a:alpha val="43137"/>
                  </a:srgbClr>
                </a:outerShdw>
              </a:effectLst>
            </a:endParaRPr>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503" y="1816890"/>
            <a:ext cx="8842993" cy="4288346"/>
          </a:xfrm>
          <a:prstGeom prst="rect">
            <a:avLst/>
          </a:prstGeom>
        </p:spPr>
      </p:pic>
    </p:spTree>
    <p:extLst>
      <p:ext uri="{BB962C8B-B14F-4D97-AF65-F5344CB8AC3E}">
        <p14:creationId xmlns:p14="http://schemas.microsoft.com/office/powerpoint/2010/main" val="9464978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6000" r="-6000"/>
          </a:stretch>
        </a:blip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753076" y="396909"/>
            <a:ext cx="10515600" cy="2560474"/>
          </a:xfrm>
        </p:spPr>
        <p:txBody>
          <a:bodyPr>
            <a:normAutofit fontScale="77500" lnSpcReduction="20000"/>
          </a:bodyPr>
          <a:lstStyle/>
          <a:p>
            <a:pPr marL="0" indent="0">
              <a:buNone/>
            </a:pPr>
            <a:r>
              <a:rPr lang="en-US" sz="13800" b="1" dirty="0" smtClean="0">
                <a:effectLst>
                  <a:outerShdw blurRad="38100" dist="38100" dir="2700000" algn="tl">
                    <a:srgbClr val="000000">
                      <a:alpha val="43137"/>
                    </a:srgbClr>
                  </a:outerShdw>
                </a:effectLst>
              </a:rPr>
              <a:t>Problem analysis</a:t>
            </a:r>
            <a:endParaRPr lang="ru-RU" sz="13800" b="1" dirty="0">
              <a:effectLst>
                <a:outerShdw blurRad="38100" dist="38100" dir="2700000" algn="tl">
                  <a:srgbClr val="000000">
                    <a:alpha val="43137"/>
                  </a:srgbClr>
                </a:outerShdw>
              </a:effectLst>
            </a:endParaRPr>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7830" y="5537200"/>
            <a:ext cx="1348740" cy="1226127"/>
          </a:xfrm>
          <a:prstGeom prst="rect">
            <a:avLst/>
          </a:prstGeom>
        </p:spPr>
      </p:pic>
      <p:sp>
        <p:nvSpPr>
          <p:cNvPr id="2" name="Прямоугольник 1"/>
          <p:cNvSpPr/>
          <p:nvPr/>
        </p:nvSpPr>
        <p:spPr>
          <a:xfrm>
            <a:off x="1006763" y="1988326"/>
            <a:ext cx="10686473" cy="2308324"/>
          </a:xfrm>
          <a:prstGeom prst="rect">
            <a:avLst/>
          </a:prstGeom>
          <a:noFill/>
        </p:spPr>
        <p:txBody>
          <a:bodyPr wrap="square">
            <a:spAutoFit/>
          </a:bodyPr>
          <a:lstStyle/>
          <a:p>
            <a:pPr algn="just"/>
            <a:r>
              <a:rPr lang="en-US" sz="3600" b="1" dirty="0">
                <a:solidFill>
                  <a:schemeClr val="accent5">
                    <a:lumMod val="50000"/>
                  </a:schemeClr>
                </a:solidFill>
              </a:rPr>
              <a:t>We have chosen this project, because </a:t>
            </a:r>
            <a:r>
              <a:rPr lang="en-US" sz="3600" b="1" dirty="0">
                <a:solidFill>
                  <a:schemeClr val="tx1">
                    <a:lumMod val="95000"/>
                    <a:lumOff val="5000"/>
                  </a:schemeClr>
                </a:solidFill>
              </a:rPr>
              <a:t>there are such actual problems:</a:t>
            </a:r>
            <a:endParaRPr lang="ru-RU" sz="3600" b="1" dirty="0">
              <a:solidFill>
                <a:schemeClr val="tx1">
                  <a:lumMod val="95000"/>
                  <a:lumOff val="5000"/>
                </a:schemeClr>
              </a:solidFill>
            </a:endParaRPr>
          </a:p>
          <a:p>
            <a:pPr marL="285750" indent="-285750" algn="just">
              <a:buFont typeface="Arial" panose="020B0604020202020204" pitchFamily="34" charset="0"/>
              <a:buChar char="•"/>
            </a:pPr>
            <a:r>
              <a:rPr lang="ru-RU" sz="3600" dirty="0" err="1"/>
              <a:t>Heavy</a:t>
            </a:r>
            <a:r>
              <a:rPr lang="ru-RU" sz="3600" dirty="0"/>
              <a:t> </a:t>
            </a:r>
            <a:r>
              <a:rPr lang="ru-RU" sz="3600" dirty="0" err="1"/>
              <a:t>search</a:t>
            </a:r>
            <a:r>
              <a:rPr lang="ru-RU" sz="3600" dirty="0"/>
              <a:t> </a:t>
            </a:r>
            <a:r>
              <a:rPr lang="ru-RU" sz="3600" dirty="0" err="1"/>
              <a:t>of</a:t>
            </a:r>
            <a:r>
              <a:rPr lang="ru-RU" sz="3600" dirty="0"/>
              <a:t> a </a:t>
            </a:r>
            <a:r>
              <a:rPr lang="ru-RU" sz="3600" dirty="0" err="1"/>
              <a:t>place</a:t>
            </a:r>
            <a:r>
              <a:rPr lang="ru-RU" sz="3600" dirty="0"/>
              <a:t> </a:t>
            </a:r>
            <a:r>
              <a:rPr lang="ru-RU" sz="3600" dirty="0" err="1"/>
              <a:t>for</a:t>
            </a:r>
            <a:r>
              <a:rPr lang="ru-RU" sz="3600" dirty="0"/>
              <a:t> </a:t>
            </a:r>
            <a:r>
              <a:rPr lang="ru-RU" sz="3600" dirty="0" err="1"/>
              <a:t>fishing</a:t>
            </a:r>
            <a:endParaRPr lang="ru-RU" sz="3600" dirty="0"/>
          </a:p>
          <a:p>
            <a:pPr marL="285750" lvl="0" indent="-285750" algn="just">
              <a:buFont typeface="Arial" panose="020B0604020202020204" pitchFamily="34" charset="0"/>
              <a:buChar char="•"/>
            </a:pPr>
            <a:r>
              <a:rPr lang="en-US" sz="3600" dirty="0">
                <a:solidFill>
                  <a:schemeClr val="tx1">
                    <a:lumMod val="95000"/>
                    <a:lumOff val="5000"/>
                  </a:schemeClr>
                </a:solidFill>
              </a:rPr>
              <a:t>Bad quality places for fishing.</a:t>
            </a:r>
            <a:endParaRPr lang="ru-RU" sz="3600" dirty="0">
              <a:solidFill>
                <a:schemeClr val="tx1">
                  <a:lumMod val="95000"/>
                  <a:lumOff val="5000"/>
                </a:schemeClr>
              </a:solidFill>
            </a:endParaRPr>
          </a:p>
        </p:txBody>
      </p:sp>
    </p:spTree>
    <p:extLst>
      <p:ext uri="{BB962C8B-B14F-4D97-AF65-F5344CB8AC3E}">
        <p14:creationId xmlns:p14="http://schemas.microsoft.com/office/powerpoint/2010/main" val="329364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0" y="0"/>
            <a:ext cx="12192000" cy="6858000"/>
          </a:xfrm>
          <a:prstGeom prst="rect">
            <a:avLst/>
          </a:prstGeom>
          <a:solidFill>
            <a:srgbClr val="04D0E6">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p:txBody>
          <a:bodyPr/>
          <a:lstStyle/>
          <a:p>
            <a:pPr algn="ctr"/>
            <a:r>
              <a:rPr lang="en-US" b="1" dirty="0" smtClean="0">
                <a:effectLst>
                  <a:outerShdw blurRad="38100" dist="38100" dir="2700000" algn="tl">
                    <a:srgbClr val="000000">
                      <a:alpha val="43137"/>
                    </a:srgbClr>
                  </a:outerShdw>
                </a:effectLst>
              </a:rPr>
              <a:t>Prototyping</a:t>
            </a:r>
            <a:endParaRPr lang="en-US" b="1" dirty="0">
              <a:effectLst>
                <a:outerShdw blurRad="38100" dist="38100" dir="2700000" algn="tl">
                  <a:srgbClr val="000000">
                    <a:alpha val="43137"/>
                  </a:srgbClr>
                </a:outerShdw>
              </a:effectLst>
            </a:endParaRPr>
          </a:p>
        </p:txBody>
      </p:sp>
      <p:pic>
        <p:nvPicPr>
          <p:cNvPr id="4" name="Рисунок 3"/>
          <p:cNvPicPr/>
          <p:nvPr/>
        </p:nvPicPr>
        <p:blipFill>
          <a:blip r:embed="rId2">
            <a:extLst>
              <a:ext uri="{28A0092B-C50C-407E-A947-70E740481C1C}">
                <a14:useLocalDpi xmlns:a14="http://schemas.microsoft.com/office/drawing/2010/main" val="0"/>
              </a:ext>
            </a:extLst>
          </a:blip>
          <a:stretch>
            <a:fillRect/>
          </a:stretch>
        </p:blipFill>
        <p:spPr>
          <a:xfrm>
            <a:off x="4838700" y="1399743"/>
            <a:ext cx="2514600" cy="5000625"/>
          </a:xfrm>
          <a:prstGeom prst="rect">
            <a:avLst/>
          </a:prstGeom>
        </p:spPr>
      </p:pic>
    </p:spTree>
    <p:extLst>
      <p:ext uri="{BB962C8B-B14F-4D97-AF65-F5344CB8AC3E}">
        <p14:creationId xmlns:p14="http://schemas.microsoft.com/office/powerpoint/2010/main" val="40440527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2000"/>
            <a:lum/>
          </a:blip>
          <a:srcRect/>
          <a:stretch>
            <a:fillRect t="-17000" b="-17000"/>
          </a:stretch>
        </a:blipFill>
        <a:effectLst/>
      </p:bgPr>
    </p:bg>
    <p:spTree>
      <p:nvGrpSpPr>
        <p:cNvPr id="1" name=""/>
        <p:cNvGrpSpPr/>
        <p:nvPr/>
      </p:nvGrpSpPr>
      <p:grpSpPr>
        <a:xfrm>
          <a:off x="0" y="0"/>
          <a:ext cx="0" cy="0"/>
          <a:chOff x="0" y="0"/>
          <a:chExt cx="0" cy="0"/>
        </a:xfrm>
      </p:grpSpPr>
      <p:sp>
        <p:nvSpPr>
          <p:cNvPr id="5" name="Прямоугольник 4"/>
          <p:cNvSpPr/>
          <p:nvPr/>
        </p:nvSpPr>
        <p:spPr>
          <a:xfrm>
            <a:off x="0" y="0"/>
            <a:ext cx="12192000" cy="157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4800" dirty="0" smtClean="0">
                <a:solidFill>
                  <a:schemeClr val="tx1"/>
                </a:solidFill>
              </a:rPr>
              <a:t>3.</a:t>
            </a:r>
            <a:r>
              <a:rPr lang="en-US" sz="4800" dirty="0" smtClean="0">
                <a:solidFill>
                  <a:schemeClr val="tx1"/>
                </a:solidFill>
              </a:rPr>
              <a:t>System definition</a:t>
            </a:r>
            <a:endParaRPr lang="ru-RU" sz="4800" dirty="0">
              <a:solidFill>
                <a:schemeClr val="tx1"/>
              </a:solidFill>
            </a:endParaRPr>
          </a:p>
        </p:txBody>
      </p:sp>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1914" y="1447580"/>
            <a:ext cx="3970458" cy="4291302"/>
          </a:xfrm>
          <a:prstGeom prst="rect">
            <a:avLst/>
          </a:prstGeom>
        </p:spPr>
      </p:pic>
      <p:sp>
        <p:nvSpPr>
          <p:cNvPr id="10" name="Прямоугольник с двумя скругленными противолежащими углами 9"/>
          <p:cNvSpPr/>
          <p:nvPr/>
        </p:nvSpPr>
        <p:spPr>
          <a:xfrm>
            <a:off x="600892" y="1802640"/>
            <a:ext cx="2133600" cy="1236617"/>
          </a:xfrm>
          <a:prstGeom prst="round2Diag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95000"/>
                    <a:lumOff val="5000"/>
                  </a:schemeClr>
                </a:solidFill>
                <a:latin typeface="Segoe UI" panose="020B0502040204020203" pitchFamily="34" charset="0"/>
                <a:cs typeface="Segoe UI" panose="020B0502040204020203" pitchFamily="34" charset="0"/>
              </a:rPr>
              <a:t>Vision Document</a:t>
            </a:r>
            <a:endParaRPr lang="ru-RU" sz="28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11" name="Прямоугольник с двумя скругленными противолежащими углами 10"/>
          <p:cNvSpPr/>
          <p:nvPr/>
        </p:nvSpPr>
        <p:spPr>
          <a:xfrm>
            <a:off x="9484000" y="5042196"/>
            <a:ext cx="2289988" cy="1236617"/>
          </a:xfrm>
          <a:prstGeom prst="round2Diag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95000"/>
                    <a:lumOff val="5000"/>
                  </a:schemeClr>
                </a:solidFill>
                <a:latin typeface="Segoe UI" panose="020B0502040204020203" pitchFamily="34" charset="0"/>
                <a:cs typeface="Segoe UI" panose="020B0502040204020203" pitchFamily="34" charset="0"/>
              </a:rPr>
              <a:t> Document Delta Vision</a:t>
            </a:r>
            <a:endParaRPr lang="ru-RU" sz="28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12" name="Прямоугольник с двумя скругленными противолежащими углами 11"/>
          <p:cNvSpPr/>
          <p:nvPr/>
        </p:nvSpPr>
        <p:spPr>
          <a:xfrm>
            <a:off x="1667692" y="4667694"/>
            <a:ext cx="1606731" cy="905758"/>
          </a:xfrm>
          <a:prstGeom prst="round2Diag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95000"/>
                    <a:lumOff val="5000"/>
                  </a:schemeClr>
                </a:solidFill>
                <a:latin typeface="Segoe UI" panose="020B0502040204020203" pitchFamily="34" charset="0"/>
                <a:cs typeface="Segoe UI" panose="020B0502040204020203" pitchFamily="34" charset="0"/>
              </a:rPr>
              <a:t>MRD</a:t>
            </a:r>
            <a:endParaRPr lang="ru-RU" sz="28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13" name="Прямоугольник с двумя скругленными противолежащими углами 12"/>
          <p:cNvSpPr/>
          <p:nvPr/>
        </p:nvSpPr>
        <p:spPr>
          <a:xfrm>
            <a:off x="8516839" y="1184331"/>
            <a:ext cx="2769469" cy="1454366"/>
          </a:xfrm>
          <a:prstGeom prst="round2Diag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95000"/>
                    <a:lumOff val="5000"/>
                  </a:schemeClr>
                </a:solidFill>
                <a:latin typeface="Segoe UI" panose="020B0502040204020203" pitchFamily="34" charset="0"/>
                <a:cs typeface="Segoe UI" panose="020B0502040204020203" pitchFamily="34" charset="0"/>
              </a:rPr>
              <a:t>Specification of requirements for subsystems</a:t>
            </a:r>
            <a:endParaRPr lang="ru-RU" sz="2800" dirty="0">
              <a:solidFill>
                <a:schemeClr val="tx1">
                  <a:lumMod val="95000"/>
                  <a:lumOff val="5000"/>
                </a:schemeClr>
              </a:solidFill>
              <a:latin typeface="Segoe UI" panose="020B0502040204020203" pitchFamily="34" charset="0"/>
              <a:cs typeface="Segoe UI" panose="020B0502040204020203" pitchFamily="34" charset="0"/>
            </a:endParaRPr>
          </a:p>
        </p:txBody>
      </p:sp>
      <p:cxnSp>
        <p:nvCxnSpPr>
          <p:cNvPr id="15" name="Прямая со стрелкой 14"/>
          <p:cNvCxnSpPr/>
          <p:nvPr/>
        </p:nvCxnSpPr>
        <p:spPr>
          <a:xfrm flipV="1">
            <a:off x="2769328" y="2081349"/>
            <a:ext cx="1437422" cy="27867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Прямая со стрелкой 15"/>
          <p:cNvCxnSpPr/>
          <p:nvPr/>
        </p:nvCxnSpPr>
        <p:spPr>
          <a:xfrm flipV="1">
            <a:off x="2507815" y="4267200"/>
            <a:ext cx="1802928" cy="4004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Прямая со стрелкой 17"/>
          <p:cNvCxnSpPr/>
          <p:nvPr/>
        </p:nvCxnSpPr>
        <p:spPr>
          <a:xfrm flipH="1">
            <a:off x="6096000" y="1447580"/>
            <a:ext cx="2420840" cy="7731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Прямая со стрелкой 20"/>
          <p:cNvCxnSpPr/>
          <p:nvPr/>
        </p:nvCxnSpPr>
        <p:spPr>
          <a:xfrm flipH="1" flipV="1">
            <a:off x="7971374" y="4214916"/>
            <a:ext cx="1512626" cy="97539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58183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7000" b="-17000"/>
          </a:stretch>
        </a:blipFill>
        <a:effectLst/>
      </p:bgPr>
    </p:bg>
    <p:spTree>
      <p:nvGrpSpPr>
        <p:cNvPr id="1" name=""/>
        <p:cNvGrpSpPr/>
        <p:nvPr/>
      </p:nvGrpSpPr>
      <p:grpSpPr>
        <a:xfrm>
          <a:off x="0" y="0"/>
          <a:ext cx="0" cy="0"/>
          <a:chOff x="0" y="0"/>
          <a:chExt cx="0" cy="0"/>
        </a:xfrm>
      </p:grpSpPr>
      <p:sp>
        <p:nvSpPr>
          <p:cNvPr id="5" name="Прямоугольник 4"/>
          <p:cNvSpPr/>
          <p:nvPr/>
        </p:nvSpPr>
        <p:spPr>
          <a:xfrm>
            <a:off x="0" y="87086"/>
            <a:ext cx="12192000" cy="452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rPr>
              <a:t>Marketing Requirements Document</a:t>
            </a:r>
            <a:endParaRPr lang="ru-RU" sz="4000" b="1" dirty="0">
              <a:solidFill>
                <a:schemeClr val="bg1"/>
              </a:solidFill>
            </a:endParaRPr>
          </a:p>
        </p:txBody>
      </p:sp>
      <p:sp>
        <p:nvSpPr>
          <p:cNvPr id="7" name="Прямоугольник 6"/>
          <p:cNvSpPr/>
          <p:nvPr/>
        </p:nvSpPr>
        <p:spPr>
          <a:xfrm>
            <a:off x="0" y="374469"/>
            <a:ext cx="12192000" cy="1031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It is a document </a:t>
            </a:r>
            <a:r>
              <a:rPr lang="en-US" b="1" dirty="0">
                <a:solidFill>
                  <a:schemeClr val="bg1"/>
                </a:solidFill>
              </a:rPr>
              <a:t>created in order to simplify communication between </a:t>
            </a:r>
            <a:r>
              <a:rPr lang="en-US" b="1" dirty="0" smtClean="0">
                <a:solidFill>
                  <a:schemeClr val="bg1"/>
                </a:solidFill>
              </a:rPr>
              <a:t>leadership, </a:t>
            </a:r>
            <a:r>
              <a:rPr lang="en-US" b="1" dirty="0">
                <a:solidFill>
                  <a:schemeClr val="bg1"/>
                </a:solidFill>
              </a:rPr>
              <a:t>service marketing</a:t>
            </a:r>
            <a:r>
              <a:rPr lang="en-US" b="1" dirty="0" smtClean="0">
                <a:solidFill>
                  <a:schemeClr val="bg1"/>
                </a:solidFill>
              </a:rPr>
              <a:t> </a:t>
            </a:r>
            <a:r>
              <a:rPr lang="en-US" b="1" dirty="0">
                <a:solidFill>
                  <a:schemeClr val="bg1"/>
                </a:solidFill>
              </a:rPr>
              <a:t>and developer and help in making reasonable business </a:t>
            </a:r>
            <a:r>
              <a:rPr lang="en-US" b="1" dirty="0" smtClean="0">
                <a:solidFill>
                  <a:schemeClr val="bg1"/>
                </a:solidFill>
              </a:rPr>
              <a:t>decisions.</a:t>
            </a:r>
            <a:endParaRPr lang="ru-RU" b="1" dirty="0">
              <a:solidFill>
                <a:schemeClr val="bg1"/>
              </a:solidFill>
            </a:endParaRPr>
          </a:p>
        </p:txBody>
      </p:sp>
      <p:sp>
        <p:nvSpPr>
          <p:cNvPr id="8" name="Прямоугольник 7"/>
          <p:cNvSpPr/>
          <p:nvPr/>
        </p:nvSpPr>
        <p:spPr>
          <a:xfrm>
            <a:off x="8438606" y="5547360"/>
            <a:ext cx="3753394" cy="1310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681" y="1158988"/>
            <a:ext cx="8565622" cy="5834989"/>
          </a:xfrm>
          <a:prstGeom prst="rect">
            <a:avLst/>
          </a:prstGeom>
        </p:spPr>
      </p:pic>
      <p:pic>
        <p:nvPicPr>
          <p:cNvPr id="9" name="Рисунок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4997" y="5631873"/>
            <a:ext cx="1348740" cy="1226127"/>
          </a:xfrm>
          <a:prstGeom prst="rect">
            <a:avLst/>
          </a:prstGeom>
        </p:spPr>
      </p:pic>
    </p:spTree>
    <p:extLst>
      <p:ext uri="{BB962C8B-B14F-4D97-AF65-F5344CB8AC3E}">
        <p14:creationId xmlns:p14="http://schemas.microsoft.com/office/powerpoint/2010/main" val="89659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6000" b="-6000"/>
          </a:stretch>
        </a:blipFill>
        <a:effectLst/>
      </p:bgPr>
    </p:bg>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9030" y="5537200"/>
            <a:ext cx="1348740" cy="1226127"/>
          </a:xfrm>
          <a:prstGeom prst="rect">
            <a:avLst/>
          </a:prstGeom>
        </p:spPr>
      </p:pic>
      <p:sp>
        <p:nvSpPr>
          <p:cNvPr id="5" name="TextBox 4"/>
          <p:cNvSpPr txBox="1"/>
          <p:nvPr/>
        </p:nvSpPr>
        <p:spPr>
          <a:xfrm>
            <a:off x="3164599" y="45783"/>
            <a:ext cx="5646995" cy="1938992"/>
          </a:xfrm>
          <a:prstGeom prst="rect">
            <a:avLst/>
          </a:prstGeom>
          <a:noFill/>
        </p:spPr>
        <p:txBody>
          <a:bodyPr wrap="none" rtlCol="0">
            <a:spAutoFit/>
          </a:bodyPr>
          <a:lstStyle/>
          <a:p>
            <a:r>
              <a:rPr lang="en-US" sz="6000" b="1" dirty="0" smtClean="0">
                <a:solidFill>
                  <a:srgbClr val="000099"/>
                </a:solidFill>
              </a:rPr>
              <a:t>Vision Document</a:t>
            </a:r>
            <a:endParaRPr lang="ru-RU" sz="6000" b="1" dirty="0" smtClean="0">
              <a:solidFill>
                <a:srgbClr val="000099"/>
              </a:solidFill>
            </a:endParaRPr>
          </a:p>
          <a:p>
            <a:endParaRPr lang="ru-RU" sz="6000" dirty="0"/>
          </a:p>
        </p:txBody>
      </p:sp>
      <p:sp>
        <p:nvSpPr>
          <p:cNvPr id="6" name="Прямоугольник 5"/>
          <p:cNvSpPr/>
          <p:nvPr/>
        </p:nvSpPr>
        <p:spPr>
          <a:xfrm>
            <a:off x="4123509" y="1101604"/>
            <a:ext cx="7994468" cy="2490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99"/>
                </a:solidFill>
              </a:rPr>
              <a:t>The purpose of </a:t>
            </a:r>
            <a:r>
              <a:rPr lang="en-US" sz="2400" b="1" dirty="0" smtClean="0">
                <a:solidFill>
                  <a:srgbClr val="000099"/>
                </a:solidFill>
              </a:rPr>
              <a:t>creating </a:t>
            </a:r>
            <a:r>
              <a:rPr lang="en-US" sz="2400" b="1" dirty="0">
                <a:solidFill>
                  <a:srgbClr val="000099"/>
                </a:solidFill>
              </a:rPr>
              <a:t>this mobile application is the need for </a:t>
            </a:r>
            <a:r>
              <a:rPr lang="en-US" sz="2400" b="1" dirty="0" smtClean="0">
                <a:solidFill>
                  <a:srgbClr val="000099"/>
                </a:solidFill>
              </a:rPr>
              <a:t>qualitative </a:t>
            </a:r>
            <a:r>
              <a:rPr lang="en-US" sz="2400" b="1" dirty="0">
                <a:solidFill>
                  <a:srgbClr val="000099"/>
                </a:solidFill>
              </a:rPr>
              <a:t>products and the solution of the problem of minimizing the time of searching for quality </a:t>
            </a:r>
            <a:r>
              <a:rPr lang="en-US" sz="2400" b="1" dirty="0" smtClean="0">
                <a:solidFill>
                  <a:srgbClr val="000099"/>
                </a:solidFill>
              </a:rPr>
              <a:t>fishing places.</a:t>
            </a:r>
            <a:r>
              <a:rPr lang="en-US" sz="2400" b="1" dirty="0">
                <a:solidFill>
                  <a:srgbClr val="000099"/>
                </a:solidFill>
              </a:rPr>
              <a:t/>
            </a:r>
            <a:br>
              <a:rPr lang="en-US" sz="2400" b="1" dirty="0">
                <a:solidFill>
                  <a:srgbClr val="000099"/>
                </a:solidFill>
              </a:rPr>
            </a:br>
            <a:r>
              <a:rPr lang="en-US" sz="2400" b="1" dirty="0">
                <a:solidFill>
                  <a:srgbClr val="000099"/>
                </a:solidFill>
              </a:rPr>
              <a:t>The version of the software product at the time of writing the concept document is 1.0.1.</a:t>
            </a:r>
            <a:endParaRPr lang="ru-RU" sz="2400" b="1" dirty="0">
              <a:solidFill>
                <a:srgbClr val="000099"/>
              </a:solidFill>
            </a:endParaRPr>
          </a:p>
        </p:txBody>
      </p:sp>
      <p:sp>
        <p:nvSpPr>
          <p:cNvPr id="7" name="Прямоугольник 6"/>
          <p:cNvSpPr/>
          <p:nvPr/>
        </p:nvSpPr>
        <p:spPr>
          <a:xfrm>
            <a:off x="831669" y="3805616"/>
            <a:ext cx="6583679" cy="2490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99"/>
                </a:solidFill>
              </a:rPr>
              <a:t>Main users of the system:</a:t>
            </a:r>
            <a:br>
              <a:rPr lang="en-US" sz="2400" b="1" dirty="0">
                <a:solidFill>
                  <a:srgbClr val="000099"/>
                </a:solidFill>
              </a:rPr>
            </a:br>
            <a:r>
              <a:rPr lang="en-US" sz="2400" b="1" dirty="0">
                <a:solidFill>
                  <a:srgbClr val="000099"/>
                </a:solidFill>
              </a:rPr>
              <a:t>• Stores products with good reputation and product quality.</a:t>
            </a:r>
            <a:br>
              <a:rPr lang="en-US" sz="2400" b="1" dirty="0">
                <a:solidFill>
                  <a:srgbClr val="000099"/>
                </a:solidFill>
              </a:rPr>
            </a:br>
            <a:r>
              <a:rPr lang="en-US" sz="2400" b="1" dirty="0">
                <a:solidFill>
                  <a:srgbClr val="000099"/>
                </a:solidFill>
              </a:rPr>
              <a:t>• A variety of plate-based buyers with a mobile device.</a:t>
            </a:r>
            <a:endParaRPr lang="ru-RU" sz="2400" b="1" dirty="0">
              <a:solidFill>
                <a:srgbClr val="000099"/>
              </a:solidFill>
            </a:endParaRPr>
          </a:p>
        </p:txBody>
      </p:sp>
      <p:pic>
        <p:nvPicPr>
          <p:cNvPr id="8" name="Рисунок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507" y="448862"/>
            <a:ext cx="3498547" cy="3498547"/>
          </a:xfrm>
          <a:prstGeom prst="rect">
            <a:avLst/>
          </a:prstGeom>
        </p:spPr>
      </p:pic>
    </p:spTree>
    <p:extLst>
      <p:ext uri="{BB962C8B-B14F-4D97-AF65-F5344CB8AC3E}">
        <p14:creationId xmlns:p14="http://schemas.microsoft.com/office/powerpoint/2010/main" val="22870815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5" name="TextBox 4"/>
          <p:cNvSpPr txBox="1"/>
          <p:nvPr/>
        </p:nvSpPr>
        <p:spPr>
          <a:xfrm>
            <a:off x="4537494" y="414068"/>
            <a:ext cx="184731" cy="369332"/>
          </a:xfrm>
          <a:prstGeom prst="rect">
            <a:avLst/>
          </a:prstGeom>
          <a:noFill/>
        </p:spPr>
        <p:txBody>
          <a:bodyPr wrap="none" rtlCol="0">
            <a:spAutoFit/>
          </a:bodyPr>
          <a:lstStyle/>
          <a:p>
            <a:endParaRPr lang="ru-RU" dirty="0"/>
          </a:p>
        </p:txBody>
      </p:sp>
      <p:sp>
        <p:nvSpPr>
          <p:cNvPr id="6" name="TextBox 5"/>
          <p:cNvSpPr txBox="1"/>
          <p:nvPr/>
        </p:nvSpPr>
        <p:spPr>
          <a:xfrm>
            <a:off x="3164599" y="45783"/>
            <a:ext cx="5646995" cy="1938992"/>
          </a:xfrm>
          <a:prstGeom prst="rect">
            <a:avLst/>
          </a:prstGeom>
          <a:noFill/>
        </p:spPr>
        <p:txBody>
          <a:bodyPr wrap="none" rtlCol="0">
            <a:spAutoFit/>
          </a:bodyPr>
          <a:lstStyle/>
          <a:p>
            <a:r>
              <a:rPr lang="en-US" sz="6000" b="1" dirty="0" smtClean="0">
                <a:solidFill>
                  <a:srgbClr val="000099"/>
                </a:solidFill>
              </a:rPr>
              <a:t>Vision Document</a:t>
            </a:r>
            <a:endParaRPr lang="ru-RU" sz="6000" b="1" dirty="0" smtClean="0">
              <a:solidFill>
                <a:srgbClr val="000099"/>
              </a:solidFill>
            </a:endParaRPr>
          </a:p>
          <a:p>
            <a:endParaRPr lang="ru-RU" sz="6000" dirty="0"/>
          </a:p>
        </p:txBody>
      </p:sp>
      <p:pic>
        <p:nvPicPr>
          <p:cNvPr id="7" name="Рисунок 6"/>
          <p:cNvPicPr/>
          <p:nvPr/>
        </p:nvPicPr>
        <p:blipFill rotWithShape="1">
          <a:blip r:embed="rId3" cstate="print"/>
          <a:srcRect l="19676" t="17135" r="20623" b="14570"/>
          <a:stretch/>
        </p:blipFill>
        <p:spPr bwMode="auto">
          <a:xfrm>
            <a:off x="670560" y="985520"/>
            <a:ext cx="10627360" cy="5669280"/>
          </a:xfrm>
          <a:prstGeom prst="rect">
            <a:avLst/>
          </a:prstGeom>
          <a:ln>
            <a:noFill/>
          </a:ln>
          <a:extLst>
            <a:ext uri="{53640926-AAD7-44D8-BBD7-CCE9431645EC}">
              <a14:shadowObscured xmlns:a14="http://schemas.microsoft.com/office/drawing/2010/main"/>
            </a:ext>
          </a:extLst>
        </p:spPr>
      </p:pic>
      <p:pic>
        <p:nvPicPr>
          <p:cNvPr id="8" name="Рисунок 7"/>
          <p:cNvPicPr/>
          <p:nvPr/>
        </p:nvPicPr>
        <p:blipFill rotWithShape="1">
          <a:blip r:embed="rId4" cstate="print"/>
          <a:srcRect l="19141" t="17137" r="20749" b="14332"/>
          <a:stretch/>
        </p:blipFill>
        <p:spPr bwMode="auto">
          <a:xfrm>
            <a:off x="791010" y="1015279"/>
            <a:ext cx="6558695" cy="3954668"/>
          </a:xfrm>
          <a:prstGeom prst="rect">
            <a:avLst/>
          </a:prstGeom>
          <a:ln>
            <a:noFill/>
          </a:ln>
          <a:extLst>
            <a:ext uri="{53640926-AAD7-44D8-BBD7-CCE9431645EC}">
              <a14:shadowObscured xmlns:a14="http://schemas.microsoft.com/office/drawing/2010/main"/>
            </a:ext>
          </a:extLst>
        </p:spPr>
      </p:pic>
      <p:pic>
        <p:nvPicPr>
          <p:cNvPr id="9" name="Рисунок 8"/>
          <p:cNvPicPr/>
          <p:nvPr/>
        </p:nvPicPr>
        <p:blipFill rotWithShape="1">
          <a:blip r:embed="rId5" cstate="print"/>
          <a:srcRect l="19274" t="18802" r="21029" b="12667"/>
          <a:stretch/>
        </p:blipFill>
        <p:spPr bwMode="auto">
          <a:xfrm>
            <a:off x="4409345" y="1808465"/>
            <a:ext cx="6775838" cy="4557830"/>
          </a:xfrm>
          <a:prstGeom prst="rect">
            <a:avLst/>
          </a:prstGeom>
          <a:ln>
            <a:noFill/>
          </a:ln>
          <a:extLst>
            <a:ext uri="{53640926-AAD7-44D8-BBD7-CCE9431645EC}">
              <a14:shadowObscured xmlns:a14="http://schemas.microsoft.com/office/drawing/2010/main"/>
            </a:ext>
          </a:extLst>
        </p:spPr>
      </p:pic>
      <p:pic>
        <p:nvPicPr>
          <p:cNvPr id="10" name="Рисунок 9"/>
          <p:cNvPicPr/>
          <p:nvPr/>
        </p:nvPicPr>
        <p:blipFill rotWithShape="1">
          <a:blip r:embed="rId6" cstate="print"/>
          <a:srcRect l="19542" t="17135" r="20352" b="15047"/>
          <a:stretch/>
        </p:blipFill>
        <p:spPr bwMode="auto">
          <a:xfrm>
            <a:off x="893402" y="1626251"/>
            <a:ext cx="6136595" cy="4740044"/>
          </a:xfrm>
          <a:prstGeom prst="rect">
            <a:avLst/>
          </a:prstGeom>
          <a:ln>
            <a:noFill/>
          </a:ln>
          <a:extLst>
            <a:ext uri="{53640926-AAD7-44D8-BBD7-CCE9431645EC}">
              <a14:shadowObscured xmlns:a14="http://schemas.microsoft.com/office/drawing/2010/main"/>
            </a:ext>
          </a:extLst>
        </p:spPr>
      </p:pic>
      <p:pic>
        <p:nvPicPr>
          <p:cNvPr id="11" name="Рисунок 10"/>
          <p:cNvPicPr/>
          <p:nvPr/>
        </p:nvPicPr>
        <p:blipFill rotWithShape="1">
          <a:blip r:embed="rId7" cstate="print"/>
          <a:srcRect l="19541" t="17136" r="20762" b="14094"/>
          <a:stretch/>
        </p:blipFill>
        <p:spPr bwMode="auto">
          <a:xfrm>
            <a:off x="4144611" y="985520"/>
            <a:ext cx="6948725" cy="5480411"/>
          </a:xfrm>
          <a:prstGeom prst="rect">
            <a:avLst/>
          </a:prstGeom>
          <a:ln>
            <a:noFill/>
          </a:ln>
          <a:extLst>
            <a:ext uri="{53640926-AAD7-44D8-BBD7-CCE9431645EC}">
              <a14:shadowObscured xmlns:a14="http://schemas.microsoft.com/office/drawing/2010/main"/>
            </a:ext>
          </a:extLst>
        </p:spPr>
      </p:pic>
      <p:pic>
        <p:nvPicPr>
          <p:cNvPr id="12" name="Рисунок 11"/>
          <p:cNvPicPr/>
          <p:nvPr/>
        </p:nvPicPr>
        <p:blipFill rotWithShape="1">
          <a:blip r:embed="rId8" cstate="print"/>
          <a:srcRect l="19408" t="18563" r="20753" b="12191"/>
          <a:stretch/>
        </p:blipFill>
        <p:spPr bwMode="auto">
          <a:xfrm>
            <a:off x="1043796" y="1224951"/>
            <a:ext cx="7850038" cy="5011947"/>
          </a:xfrm>
          <a:prstGeom prst="rect">
            <a:avLst/>
          </a:prstGeom>
          <a:ln>
            <a:noFill/>
          </a:ln>
          <a:extLst>
            <a:ext uri="{53640926-AAD7-44D8-BBD7-CCE9431645EC}">
              <a14:shadowObscured xmlns:a14="http://schemas.microsoft.com/office/drawing/2010/main"/>
            </a:ext>
          </a:extLst>
        </p:spPr>
      </p:pic>
      <p:pic>
        <p:nvPicPr>
          <p:cNvPr id="13" name="Рисунок 12"/>
          <p:cNvPicPr/>
          <p:nvPr/>
        </p:nvPicPr>
        <p:blipFill rotWithShape="1">
          <a:blip r:embed="rId9" cstate="print"/>
          <a:srcRect l="19007" t="19278" r="20753" b="12667"/>
          <a:stretch/>
        </p:blipFill>
        <p:spPr bwMode="auto">
          <a:xfrm>
            <a:off x="3810206" y="1125315"/>
            <a:ext cx="7608164" cy="5370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18450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6000" b="-6000"/>
          </a:stretch>
        </a:blipFill>
        <a:effectLst/>
      </p:bgPr>
    </p:bg>
    <p:spTree>
      <p:nvGrpSpPr>
        <p:cNvPr id="1" name=""/>
        <p:cNvGrpSpPr/>
        <p:nvPr/>
      </p:nvGrpSpPr>
      <p:grpSpPr>
        <a:xfrm>
          <a:off x="0" y="0"/>
          <a:ext cx="0" cy="0"/>
          <a:chOff x="0" y="0"/>
          <a:chExt cx="0" cy="0"/>
        </a:xfrm>
      </p:grpSpPr>
      <p:sp>
        <p:nvSpPr>
          <p:cNvPr id="4" name="Прямоугольник 3"/>
          <p:cNvSpPr/>
          <p:nvPr/>
        </p:nvSpPr>
        <p:spPr>
          <a:xfrm>
            <a:off x="0" y="87086"/>
            <a:ext cx="12192000" cy="72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 </a:t>
            </a:r>
            <a:r>
              <a:rPr lang="en-US" sz="4400" b="1" dirty="0" smtClean="0">
                <a:solidFill>
                  <a:srgbClr val="003300"/>
                </a:solidFill>
              </a:rPr>
              <a:t>Document Delta Vision</a:t>
            </a:r>
            <a:endParaRPr lang="ru-RU" sz="4400" b="1" dirty="0">
              <a:solidFill>
                <a:srgbClr val="003300"/>
              </a:solidFill>
            </a:endParaRPr>
          </a:p>
        </p:txBody>
      </p:sp>
      <p:sp>
        <p:nvSpPr>
          <p:cNvPr id="5" name="Прямоугольник 4"/>
          <p:cNvSpPr/>
          <p:nvPr/>
        </p:nvSpPr>
        <p:spPr>
          <a:xfrm>
            <a:off x="5148218" y="950787"/>
            <a:ext cx="5808616" cy="2677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300"/>
                </a:solidFill>
              </a:rPr>
              <a:t>This document includes changes in comparison with the previous version of both the concept document and the software product itself.</a:t>
            </a:r>
            <a:endParaRPr lang="ru-RU" sz="2400" b="1" dirty="0">
              <a:solidFill>
                <a:srgbClr val="003300"/>
              </a:solidFill>
            </a:endParaRPr>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271" y="353001"/>
            <a:ext cx="3873456" cy="3873456"/>
          </a:xfrm>
          <a:prstGeom prst="rect">
            <a:avLst/>
          </a:prstGeom>
        </p:spPr>
      </p:pic>
      <p:sp>
        <p:nvSpPr>
          <p:cNvPr id="9" name="Прямоугольник 8"/>
          <p:cNvSpPr/>
          <p:nvPr/>
        </p:nvSpPr>
        <p:spPr>
          <a:xfrm>
            <a:off x="1887266" y="4023562"/>
            <a:ext cx="6714305" cy="2677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400" b="1" dirty="0" smtClean="0">
                <a:solidFill>
                  <a:srgbClr val="003300"/>
                </a:solidFill>
              </a:rPr>
              <a:t>It was added </a:t>
            </a:r>
            <a:r>
              <a:rPr lang="en-US" sz="2400" b="1" dirty="0">
                <a:solidFill>
                  <a:srgbClr val="003300"/>
                </a:solidFill>
              </a:rPr>
              <a:t>features such </a:t>
            </a:r>
            <a:r>
              <a:rPr lang="en-US" sz="2400" b="1" dirty="0" smtClean="0">
                <a:solidFill>
                  <a:srgbClr val="003300"/>
                </a:solidFill>
              </a:rPr>
              <a:t>as the ability to comment on the location, </a:t>
            </a:r>
            <a:r>
              <a:rPr lang="en-US" sz="2400" b="1" dirty="0">
                <a:solidFill>
                  <a:srgbClr val="003300"/>
                </a:solidFill>
              </a:rPr>
              <a:t>a map with the location of stores, adding a rating for the store.</a:t>
            </a:r>
            <a:br>
              <a:rPr lang="en-US" sz="2400" b="1" dirty="0">
                <a:solidFill>
                  <a:srgbClr val="003300"/>
                </a:solidFill>
              </a:rPr>
            </a:br>
            <a:r>
              <a:rPr lang="en-US" sz="2400" b="1" dirty="0">
                <a:solidFill>
                  <a:srgbClr val="003300"/>
                </a:solidFill>
              </a:rPr>
              <a:t>• The version of the software product at the time of writing the concept document is 1.1.0.</a:t>
            </a:r>
            <a:endParaRPr lang="ru-RU" sz="2400" b="1" dirty="0">
              <a:solidFill>
                <a:srgbClr val="003300"/>
              </a:solidFill>
            </a:endParaRPr>
          </a:p>
        </p:txBody>
      </p:sp>
    </p:spTree>
    <p:extLst>
      <p:ext uri="{BB962C8B-B14F-4D97-AF65-F5344CB8AC3E}">
        <p14:creationId xmlns:p14="http://schemas.microsoft.com/office/powerpoint/2010/main" val="6092706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5" name="Прямоугольник 4"/>
          <p:cNvSpPr/>
          <p:nvPr/>
        </p:nvSpPr>
        <p:spPr>
          <a:xfrm>
            <a:off x="0" y="87086"/>
            <a:ext cx="12192000" cy="72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 </a:t>
            </a:r>
            <a:r>
              <a:rPr lang="en-US" sz="4400" b="1" dirty="0" smtClean="0">
                <a:solidFill>
                  <a:srgbClr val="003300"/>
                </a:solidFill>
              </a:rPr>
              <a:t>Document Delta Vision</a:t>
            </a:r>
            <a:endParaRPr lang="ru-RU" sz="4400" b="1" dirty="0">
              <a:solidFill>
                <a:srgbClr val="003300"/>
              </a:solidFill>
            </a:endParaRPr>
          </a:p>
        </p:txBody>
      </p:sp>
      <p:pic>
        <p:nvPicPr>
          <p:cNvPr id="6" name="Рисунок 5"/>
          <p:cNvPicPr/>
          <p:nvPr/>
        </p:nvPicPr>
        <p:blipFill rotWithShape="1">
          <a:blip r:embed="rId3" cstate="print"/>
          <a:srcRect l="23157" t="16227" r="24121" b="22745"/>
          <a:stretch/>
        </p:blipFill>
        <p:spPr bwMode="auto">
          <a:xfrm>
            <a:off x="1579880" y="1007744"/>
            <a:ext cx="9032239" cy="5667376"/>
          </a:xfrm>
          <a:prstGeom prst="rect">
            <a:avLst/>
          </a:prstGeom>
          <a:ln>
            <a:noFill/>
          </a:ln>
          <a:extLst>
            <a:ext uri="{53640926-AAD7-44D8-BBD7-CCE9431645EC}">
              <a14:shadowObscured xmlns:a14="http://schemas.microsoft.com/office/drawing/2010/main"/>
            </a:ext>
          </a:extLst>
        </p:spPr>
      </p:pic>
      <p:pic>
        <p:nvPicPr>
          <p:cNvPr id="7" name="Рисунок 6"/>
          <p:cNvPicPr/>
          <p:nvPr/>
        </p:nvPicPr>
        <p:blipFill rotWithShape="1">
          <a:blip r:embed="rId4" cstate="print"/>
          <a:srcRect l="23021" t="24947" r="24530" b="13543"/>
          <a:stretch/>
        </p:blipFill>
        <p:spPr bwMode="auto">
          <a:xfrm>
            <a:off x="4338320" y="1121410"/>
            <a:ext cx="7318375" cy="5299710"/>
          </a:xfrm>
          <a:prstGeom prst="rect">
            <a:avLst/>
          </a:prstGeom>
          <a:ln>
            <a:noFill/>
          </a:ln>
          <a:extLst>
            <a:ext uri="{53640926-AAD7-44D8-BBD7-CCE9431645EC}">
              <a14:shadowObscured xmlns:a14="http://schemas.microsoft.com/office/drawing/2010/main"/>
            </a:ext>
          </a:extLst>
        </p:spPr>
      </p:pic>
      <p:pic>
        <p:nvPicPr>
          <p:cNvPr id="8" name="Рисунок 7"/>
          <p:cNvPicPr/>
          <p:nvPr/>
        </p:nvPicPr>
        <p:blipFill rotWithShape="1">
          <a:blip r:embed="rId5" cstate="print"/>
          <a:srcRect l="23157" t="31970" r="24128" b="7005"/>
          <a:stretch/>
        </p:blipFill>
        <p:spPr bwMode="auto">
          <a:xfrm>
            <a:off x="1579880" y="1200784"/>
            <a:ext cx="7086600" cy="52203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212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46000">
              <a:schemeClr val="accent1">
                <a:lumMod val="60000"/>
                <a:lumOff val="40000"/>
              </a:schemeClr>
            </a:gs>
            <a:gs pos="100000">
              <a:schemeClr val="accent1">
                <a:lumMod val="20000"/>
                <a:lumOff val="8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pSp>
        <p:nvGrpSpPr>
          <p:cNvPr id="6" name="Группа 5"/>
          <p:cNvGrpSpPr/>
          <p:nvPr/>
        </p:nvGrpSpPr>
        <p:grpSpPr>
          <a:xfrm>
            <a:off x="976088" y="772456"/>
            <a:ext cx="10044058" cy="5661970"/>
            <a:chOff x="54864" y="-107865"/>
            <a:chExt cx="6966158" cy="8650621"/>
          </a:xfrm>
        </p:grpSpPr>
        <p:grpSp>
          <p:nvGrpSpPr>
            <p:cNvPr id="7" name="Группа 6"/>
            <p:cNvGrpSpPr/>
            <p:nvPr/>
          </p:nvGrpSpPr>
          <p:grpSpPr>
            <a:xfrm>
              <a:off x="54864" y="7508264"/>
              <a:ext cx="6397977" cy="1034492"/>
              <a:chOff x="-2130552" y="778280"/>
              <a:chExt cx="6397977" cy="1034492"/>
            </a:xfrm>
          </p:grpSpPr>
          <p:sp>
            <p:nvSpPr>
              <p:cNvPr id="32" name="Овал 31"/>
              <p:cNvSpPr/>
              <p:nvPr/>
            </p:nvSpPr>
            <p:spPr>
              <a:xfrm>
                <a:off x="-2130552" y="778280"/>
                <a:ext cx="2445662" cy="1034492"/>
              </a:xfrm>
              <a:prstGeom prst="ellipse">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Administrator</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p>
            </p:txBody>
          </p:sp>
          <p:cxnSp>
            <p:nvCxnSpPr>
              <p:cNvPr id="33" name="Прямая со стрелкой 32"/>
              <p:cNvCxnSpPr>
                <a:stCxn id="32" idx="6"/>
              </p:cNvCxnSpPr>
              <p:nvPr/>
            </p:nvCxnSpPr>
            <p:spPr>
              <a:xfrm>
                <a:off x="315110" y="1295526"/>
                <a:ext cx="1353645" cy="1826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Скругленный прямоугольник 33"/>
              <p:cNvSpPr/>
              <p:nvPr/>
            </p:nvSpPr>
            <p:spPr>
              <a:xfrm>
                <a:off x="1675091" y="778333"/>
                <a:ext cx="2592334" cy="951923"/>
              </a:xfrm>
              <a:prstGeom prst="roundRect">
                <a:avLst/>
              </a:prstGeom>
              <a:ln/>
            </p:spPr>
            <p:style>
              <a:lnRef idx="1">
                <a:schemeClr val="accent5"/>
              </a:lnRef>
              <a:fillRef idx="3">
                <a:schemeClr val="accent5"/>
              </a:fillRef>
              <a:effectRef idx="2">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342900" lvl="0" indent="-342900">
                  <a:lnSpc>
                    <a:spcPct val="107000"/>
                  </a:lnSpc>
                  <a:spcAft>
                    <a:spcPts val="0"/>
                  </a:spcAft>
                  <a:buFont typeface="Symbol" panose="05050102010706020507" pitchFamily="18" charset="2"/>
                  <a:buChar char=""/>
                </a:pPr>
                <a:r>
                  <a:rPr lang="en-US" sz="1100" dirty="0">
                    <a:ea typeface="Calibri" panose="020F0502020204030204" pitchFamily="34" charset="0"/>
                    <a:cs typeface="Times New Roman" panose="02020603050405020304" pitchFamily="18" charset="0"/>
                  </a:rPr>
                  <a:t>T</a:t>
                </a:r>
                <a:r>
                  <a:rPr lang="en-US" sz="1100" dirty="0" smtClean="0">
                    <a:ea typeface="Calibri" panose="020F0502020204030204" pitchFamily="34" charset="0"/>
                    <a:cs typeface="Times New Roman" panose="02020603050405020304" pitchFamily="18" charset="0"/>
                  </a:rPr>
                  <a:t>o </a:t>
                </a:r>
                <a:r>
                  <a:rPr lang="en-US" sz="1100" dirty="0">
                    <a:ea typeface="Calibri" panose="020F0502020204030204" pitchFamily="34" charset="0"/>
                    <a:cs typeface="Times New Roman" panose="02020603050405020304" pitchFamily="18" charset="0"/>
                  </a:rPr>
                  <a:t>consider </a:t>
                </a:r>
                <a:r>
                  <a:rPr lang="en-US" sz="1100" dirty="0" smtClean="0">
                    <a:ea typeface="Calibri" panose="020F0502020204030204" pitchFamily="34" charset="0"/>
                    <a:cs typeface="Times New Roman" panose="02020603050405020304" pitchFamily="18" charset="0"/>
                  </a:rPr>
                  <a:t>complaints</a:t>
                </a:r>
                <a:endParaRPr lang="ru-RU" sz="1100" dirty="0" smtClean="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ru-RU" sz="1100" dirty="0" smtClean="0">
                    <a:effectLst/>
                    <a:ea typeface="Calibri" panose="020F0502020204030204" pitchFamily="34" charset="0"/>
                    <a:cs typeface="Times New Roman" panose="02020603050405020304" pitchFamily="18" charset="0"/>
                  </a:rPr>
                  <a:t> </a:t>
                </a:r>
                <a:r>
                  <a:rPr lang="en-US" sz="1100" dirty="0" smtClean="0">
                    <a:effectLst/>
                    <a:ea typeface="Calibri" panose="020F0502020204030204" pitchFamily="34" charset="0"/>
                    <a:cs typeface="Times New Roman" panose="02020603050405020304" pitchFamily="18" charset="0"/>
                  </a:rPr>
                  <a:t>Deleting stores with poor rating from catalog</a:t>
                </a:r>
                <a:endParaRPr lang="ru-RU" sz="1100" dirty="0">
                  <a:effectLst/>
                  <a:ea typeface="Calibri" panose="020F0502020204030204" pitchFamily="34" charset="0"/>
                  <a:cs typeface="Times New Roman" panose="02020603050405020304" pitchFamily="18" charset="0"/>
                </a:endParaRPr>
              </a:p>
            </p:txBody>
          </p:sp>
        </p:grpSp>
        <p:grpSp>
          <p:nvGrpSpPr>
            <p:cNvPr id="8" name="Группа 7"/>
            <p:cNvGrpSpPr/>
            <p:nvPr/>
          </p:nvGrpSpPr>
          <p:grpSpPr>
            <a:xfrm>
              <a:off x="54864" y="-107865"/>
              <a:ext cx="6966158" cy="6904914"/>
              <a:chOff x="54864" y="-107865"/>
              <a:chExt cx="6966158" cy="6904914"/>
            </a:xfrm>
          </p:grpSpPr>
          <p:grpSp>
            <p:nvGrpSpPr>
              <p:cNvPr id="9" name="Группа 8"/>
              <p:cNvGrpSpPr/>
              <p:nvPr/>
            </p:nvGrpSpPr>
            <p:grpSpPr>
              <a:xfrm>
                <a:off x="54864" y="-107865"/>
                <a:ext cx="6894246" cy="3150721"/>
                <a:chOff x="0" y="-107865"/>
                <a:chExt cx="6894246" cy="3150721"/>
              </a:xfrm>
            </p:grpSpPr>
            <p:grpSp>
              <p:nvGrpSpPr>
                <p:cNvPr id="22" name="Группа 21"/>
                <p:cNvGrpSpPr/>
                <p:nvPr/>
              </p:nvGrpSpPr>
              <p:grpSpPr>
                <a:xfrm>
                  <a:off x="932284" y="329851"/>
                  <a:ext cx="5074810" cy="17135"/>
                  <a:chOff x="183419" y="46387"/>
                  <a:chExt cx="5370149" cy="17135"/>
                </a:xfrm>
              </p:grpSpPr>
              <p:cxnSp>
                <p:nvCxnSpPr>
                  <p:cNvPr id="30" name="Прямая соединительная линия 29"/>
                  <p:cNvCxnSpPr>
                    <a:stCxn id="23" idx="2"/>
                  </p:cNvCxnSpPr>
                  <p:nvPr/>
                </p:nvCxnSpPr>
                <p:spPr>
                  <a:xfrm flipH="1" flipV="1">
                    <a:off x="183419" y="54954"/>
                    <a:ext cx="1800192" cy="85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a:endCxn id="23" idx="6"/>
                  </p:cNvCxnSpPr>
                  <p:nvPr/>
                </p:nvCxnSpPr>
                <p:spPr>
                  <a:xfrm flipH="1">
                    <a:off x="3685411" y="46387"/>
                    <a:ext cx="1868157" cy="17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Овал 22"/>
                <p:cNvSpPr/>
                <p:nvPr/>
              </p:nvSpPr>
              <p:spPr>
                <a:xfrm>
                  <a:off x="2633472" y="-107865"/>
                  <a:ext cx="1608207" cy="909700"/>
                </a:xfrm>
                <a:prstGeom prst="ellipse">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dirty="0" smtClean="0">
                      <a:solidFill>
                        <a:schemeClr val="tx1"/>
                      </a:solidFill>
                      <a:ea typeface="Calibri" panose="020F0502020204030204" pitchFamily="34" charset="0"/>
                      <a:cs typeface="Times New Roman" panose="02020603050405020304" pitchFamily="18" charset="0"/>
                    </a:rPr>
                    <a:t>User</a:t>
                  </a:r>
                  <a:r>
                    <a:rPr lang="ru-RU" sz="1100" dirty="0">
                      <a:effectLst/>
                      <a:ea typeface="Calibri" panose="020F0502020204030204" pitchFamily="34" charset="0"/>
                      <a:cs typeface="Times New Roman" panose="02020603050405020304" pitchFamily="18" charset="0"/>
                    </a:rPr>
                    <a:t> </a:t>
                  </a:r>
                </a:p>
              </p:txBody>
            </p:sp>
            <p:sp>
              <p:nvSpPr>
                <p:cNvPr id="24" name="Прямоугольник 23"/>
                <p:cNvSpPr/>
                <p:nvPr/>
              </p:nvSpPr>
              <p:spPr>
                <a:xfrm>
                  <a:off x="0" y="1243583"/>
                  <a:ext cx="1864661" cy="1799273"/>
                </a:xfrm>
                <a:prstGeom prst="rect">
                  <a:avLst/>
                </a:prstGeom>
                <a:solidFill>
                  <a:srgbClr val="92D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Maps</a:t>
                  </a:r>
                  <a:endParaRPr lang="ru-RU" sz="1100" dirty="0">
                    <a:effectLst/>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the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fishing places</a:t>
                  </a: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around buyer</a:t>
                  </a:r>
                  <a:endParaRPr lang="ru-RU" sz="1100" dirty="0">
                    <a:effectLst/>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Add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new location</a:t>
                  </a: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ru-RU" sz="1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Compare prices </a:t>
                  </a:r>
                  <a:endParaRPr lang="ru-RU" sz="1100" dirty="0">
                    <a:effectLst/>
                    <a:ea typeface="Calibri" panose="020F0502020204030204" pitchFamily="34" charset="0"/>
                    <a:cs typeface="Times New Roman" panose="02020603050405020304" pitchFamily="18" charset="0"/>
                  </a:endParaRPr>
                </a:p>
              </p:txBody>
            </p:sp>
            <p:sp>
              <p:nvSpPr>
                <p:cNvPr id="25" name="Прямоугольник 24"/>
                <p:cNvSpPr/>
                <p:nvPr/>
              </p:nvSpPr>
              <p:spPr>
                <a:xfrm>
                  <a:off x="5029806" y="1182449"/>
                  <a:ext cx="1864440" cy="1787498"/>
                </a:xfrm>
                <a:prstGeom prst="rect">
                  <a:avLst/>
                </a:prstGeom>
                <a:solidFill>
                  <a:srgbClr val="92D050"/>
                </a:solidFill>
                <a:ln w="381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Feedback</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Write review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Write commend</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Complain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7" name="Прямая со стрелкой 26"/>
                <p:cNvCxnSpPr>
                  <a:endCxn id="24" idx="0"/>
                </p:cNvCxnSpPr>
                <p:nvPr/>
              </p:nvCxnSpPr>
              <p:spPr>
                <a:xfrm>
                  <a:off x="932284" y="346984"/>
                  <a:ext cx="46" cy="89659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p:cNvCxnSpPr/>
                <p:nvPr/>
              </p:nvCxnSpPr>
              <p:spPr>
                <a:xfrm>
                  <a:off x="5992131" y="342702"/>
                  <a:ext cx="46" cy="8638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Группа 9"/>
              <p:cNvGrpSpPr/>
              <p:nvPr/>
            </p:nvGrpSpPr>
            <p:grpSpPr>
              <a:xfrm>
                <a:off x="54864" y="3262374"/>
                <a:ext cx="6966158" cy="3534675"/>
                <a:chOff x="54864" y="354582"/>
                <a:chExt cx="6966158" cy="3534675"/>
              </a:xfrm>
            </p:grpSpPr>
            <p:grpSp>
              <p:nvGrpSpPr>
                <p:cNvPr id="11" name="Группа 10"/>
                <p:cNvGrpSpPr/>
                <p:nvPr/>
              </p:nvGrpSpPr>
              <p:grpSpPr>
                <a:xfrm>
                  <a:off x="973920" y="354582"/>
                  <a:ext cx="5088038" cy="825280"/>
                  <a:chOff x="207487" y="-335700"/>
                  <a:chExt cx="5384147" cy="836448"/>
                </a:xfrm>
              </p:grpSpPr>
              <p:grpSp>
                <p:nvGrpSpPr>
                  <p:cNvPr id="18" name="Группа 17"/>
                  <p:cNvGrpSpPr/>
                  <p:nvPr/>
                </p:nvGrpSpPr>
                <p:grpSpPr>
                  <a:xfrm>
                    <a:off x="207487" y="68864"/>
                    <a:ext cx="5384147" cy="119878"/>
                    <a:chOff x="207487" y="-231926"/>
                    <a:chExt cx="5384147" cy="119878"/>
                  </a:xfrm>
                </p:grpSpPr>
                <p:cxnSp>
                  <p:nvCxnSpPr>
                    <p:cNvPr id="20" name="Прямая соединительная линия 19"/>
                    <p:cNvCxnSpPr/>
                    <p:nvPr/>
                  </p:nvCxnSpPr>
                  <p:spPr>
                    <a:xfrm flipH="1" flipV="1">
                      <a:off x="207487" y="-116169"/>
                      <a:ext cx="1797265" cy="4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a:endCxn id="19" idx="6"/>
                    </p:cNvCxnSpPr>
                    <p:nvPr/>
                  </p:nvCxnSpPr>
                  <p:spPr>
                    <a:xfrm flipH="1">
                      <a:off x="3675698" y="-231926"/>
                      <a:ext cx="1915936" cy="13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Овал 18"/>
                  <p:cNvSpPr/>
                  <p:nvPr/>
                </p:nvSpPr>
                <p:spPr>
                  <a:xfrm>
                    <a:off x="1973898" y="-335700"/>
                    <a:ext cx="1701800" cy="836448"/>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Application</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
              <p:nvSpPr>
                <p:cNvPr id="12" name="Прямоугольник 11"/>
                <p:cNvSpPr/>
                <p:nvPr/>
              </p:nvSpPr>
              <p:spPr>
                <a:xfrm>
                  <a:off x="54864" y="1929051"/>
                  <a:ext cx="1864568" cy="19266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Maps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Add address for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fishing places</a:t>
                  </a: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 map</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Add a network of fishing tackle stores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Прямоугольник 12"/>
                <p:cNvSpPr/>
                <p:nvPr/>
              </p:nvSpPr>
              <p:spPr>
                <a:xfrm>
                  <a:off x="5156675" y="1954452"/>
                  <a:ext cx="1864347" cy="193480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Feedback</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connect with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users</a:t>
                  </a: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tell about new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good places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 name="Прямая со стрелкой 14"/>
                <p:cNvCxnSpPr>
                  <a:endCxn id="12" idx="0"/>
                </p:cNvCxnSpPr>
                <p:nvPr/>
              </p:nvCxnSpPr>
              <p:spPr>
                <a:xfrm>
                  <a:off x="973920" y="879813"/>
                  <a:ext cx="13228" cy="104923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a:off x="6061958" y="753744"/>
                  <a:ext cx="0" cy="117530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35" name="Rectangle 41"/>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400" b="0" i="0" u="none" strike="noStrike" cap="none" normalizeH="0" baseline="0" smtClean="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ru-RU" altLang="ru-RU"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
        <p:nvSpPr>
          <p:cNvPr id="75" name="Прямоугольник 74"/>
          <p:cNvSpPr/>
          <p:nvPr/>
        </p:nvSpPr>
        <p:spPr>
          <a:xfrm>
            <a:off x="1196845" y="-112623"/>
            <a:ext cx="10087570"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Model of precedent of system level</a:t>
            </a:r>
            <a:endParaRPr lang="ru-RU" sz="5400" b="0" cap="none" spc="0" dirty="0">
              <a:ln w="0"/>
              <a:solidFill>
                <a:schemeClr val="accent1"/>
              </a:solidFill>
              <a:effectLst>
                <a:outerShdw blurRad="38100" dist="25400" dir="5400000" algn="ctr" rotWithShape="0">
                  <a:srgbClr val="6E747A">
                    <a:alpha val="43000"/>
                  </a:srgbClr>
                </a:outerShdw>
              </a:effectLst>
            </a:endParaRPr>
          </a:p>
        </p:txBody>
      </p:sp>
      <p:pic>
        <p:nvPicPr>
          <p:cNvPr id="36" name="Рисунок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3110" y="5537200"/>
            <a:ext cx="1348740" cy="1226127"/>
          </a:xfrm>
          <a:prstGeom prst="rect">
            <a:avLst/>
          </a:prstGeom>
        </p:spPr>
      </p:pic>
    </p:spTree>
    <p:extLst>
      <p:ext uri="{BB962C8B-B14F-4D97-AF65-F5344CB8AC3E}">
        <p14:creationId xmlns:p14="http://schemas.microsoft.com/office/powerpoint/2010/main" val="36598213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47000">
              <a:schemeClr val="accent4">
                <a:lumMod val="0"/>
                <a:lumOff val="100000"/>
              </a:schemeClr>
            </a:gs>
            <a:gs pos="35000">
              <a:schemeClr val="accent1">
                <a:lumMod val="20000"/>
                <a:lumOff val="80000"/>
              </a:schemeClr>
            </a:gs>
            <a:gs pos="100000">
              <a:schemeClr val="accent1">
                <a:lumMod val="60000"/>
                <a:lumOff val="4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3" name="Прямоугольник 32"/>
          <p:cNvSpPr/>
          <p:nvPr/>
        </p:nvSpPr>
        <p:spPr>
          <a:xfrm>
            <a:off x="21771" y="4238948"/>
            <a:ext cx="3618412" cy="2336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solidFill>
                  <a:srgbClr val="660066"/>
                </a:solidFill>
                <a:latin typeface="Segoe UI" panose="020B0502040204020203" pitchFamily="34" charset="0"/>
                <a:cs typeface="Segoe UI" panose="020B0502040204020203" pitchFamily="34" charset="0"/>
              </a:rPr>
              <a:t> </a:t>
            </a:r>
            <a:r>
              <a:rPr lang="en-US" dirty="0">
                <a:solidFill>
                  <a:srgbClr val="660066"/>
                </a:solidFill>
                <a:latin typeface="Segoe UI" panose="020B0502040204020203" pitchFamily="34" charset="0"/>
                <a:cs typeface="Segoe UI" panose="020B0502040204020203" pitchFamily="34" charset="0"/>
              </a:rPr>
              <a:t/>
            </a:r>
            <a:br>
              <a:rPr lang="en-US" dirty="0">
                <a:solidFill>
                  <a:srgbClr val="660066"/>
                </a:solidFill>
                <a:latin typeface="Segoe UI" panose="020B0502040204020203" pitchFamily="34" charset="0"/>
                <a:cs typeface="Segoe UI" panose="020B0502040204020203" pitchFamily="34" charset="0"/>
              </a:rPr>
            </a:br>
            <a:r>
              <a:rPr lang="en-US" dirty="0">
                <a:solidFill>
                  <a:srgbClr val="660066"/>
                </a:solidFill>
                <a:latin typeface="Segoe UI" panose="020B0502040204020203" pitchFamily="34" charset="0"/>
                <a:cs typeface="Segoe UI" panose="020B0502040204020203" pitchFamily="34" charset="0"/>
              </a:rPr>
              <a:t>A </a:t>
            </a:r>
            <a:r>
              <a:rPr lang="en-US" dirty="0" smtClean="0">
                <a:solidFill>
                  <a:srgbClr val="660066"/>
                </a:solidFill>
                <a:latin typeface="Segoe UI" panose="020B0502040204020203" pitchFamily="34" charset="0"/>
                <a:cs typeface="Segoe UI" panose="020B0502040204020203" pitchFamily="34" charset="0"/>
              </a:rPr>
              <a:t>type </a:t>
            </a:r>
            <a:r>
              <a:rPr lang="en-US" dirty="0">
                <a:solidFill>
                  <a:srgbClr val="660066"/>
                </a:solidFill>
                <a:latin typeface="Segoe UI" panose="020B0502040204020203" pitchFamily="34" charset="0"/>
                <a:cs typeface="Segoe UI" panose="020B0502040204020203" pitchFamily="34" charset="0"/>
              </a:rPr>
              <a:t>of </a:t>
            </a:r>
            <a:r>
              <a:rPr lang="en-US" dirty="0" smtClean="0">
                <a:solidFill>
                  <a:srgbClr val="660066"/>
                </a:solidFill>
                <a:latin typeface="Segoe UI" panose="020B0502040204020203" pitchFamily="34" charset="0"/>
                <a:cs typeface="Segoe UI" panose="020B0502040204020203" pitchFamily="34" charset="0"/>
              </a:rPr>
              <a:t>the user “User" selects </a:t>
            </a:r>
            <a:r>
              <a:rPr lang="en-US" dirty="0">
                <a:solidFill>
                  <a:srgbClr val="660066"/>
                </a:solidFill>
                <a:latin typeface="Segoe UI" panose="020B0502040204020203" pitchFamily="34" charset="0"/>
                <a:cs typeface="Segoe UI" panose="020B0502040204020203" pitchFamily="34" charset="0"/>
              </a:rPr>
              <a:t>the </a:t>
            </a:r>
            <a:r>
              <a:rPr lang="en-US" dirty="0" smtClean="0">
                <a:solidFill>
                  <a:srgbClr val="660066"/>
                </a:solidFill>
                <a:latin typeface="Segoe UI" panose="020B0502040204020203" pitchFamily="34" charset="0"/>
                <a:cs typeface="Segoe UI" panose="020B0502040204020203" pitchFamily="34" charset="0"/>
              </a:rPr>
              <a:t>places </a:t>
            </a:r>
            <a:r>
              <a:rPr lang="en-US" dirty="0">
                <a:solidFill>
                  <a:srgbClr val="660066"/>
                </a:solidFill>
                <a:latin typeface="Segoe UI" panose="020B0502040204020203" pitchFamily="34" charset="0"/>
                <a:cs typeface="Segoe UI" panose="020B0502040204020203" pitchFamily="34" charset="0"/>
              </a:rPr>
              <a:t>with the help of the search line. The application after the product selection opens the map with a visible radius of 3 kilometers for easy viewing and reading the map. </a:t>
            </a:r>
            <a:r>
              <a:rPr lang="uk-UA" dirty="0" smtClean="0">
                <a:solidFill>
                  <a:srgbClr val="660066"/>
                </a:solidFill>
                <a:latin typeface="Segoe UI" panose="020B0502040204020203" pitchFamily="34" charset="0"/>
                <a:cs typeface="Segoe UI" panose="020B0502040204020203" pitchFamily="34" charset="0"/>
              </a:rPr>
              <a:t> </a:t>
            </a:r>
            <a:endParaRPr lang="ru-RU" dirty="0">
              <a:solidFill>
                <a:srgbClr val="660066"/>
              </a:solidFill>
              <a:latin typeface="Segoe UI" panose="020B0502040204020203" pitchFamily="34" charset="0"/>
              <a:cs typeface="Segoe UI" panose="020B0502040204020203" pitchFamily="34" charset="0"/>
            </a:endParaRPr>
          </a:p>
        </p:txBody>
      </p:sp>
      <p:grpSp>
        <p:nvGrpSpPr>
          <p:cNvPr id="34" name="Группа 33"/>
          <p:cNvGrpSpPr/>
          <p:nvPr/>
        </p:nvGrpSpPr>
        <p:grpSpPr>
          <a:xfrm>
            <a:off x="1881052" y="2195195"/>
            <a:ext cx="7236822" cy="4149411"/>
            <a:chOff x="0" y="929640"/>
            <a:chExt cx="6096000" cy="3253740"/>
          </a:xfrm>
        </p:grpSpPr>
        <p:grpSp>
          <p:nvGrpSpPr>
            <p:cNvPr id="35" name="Группа 34"/>
            <p:cNvGrpSpPr/>
            <p:nvPr/>
          </p:nvGrpSpPr>
          <p:grpSpPr>
            <a:xfrm>
              <a:off x="0" y="929640"/>
              <a:ext cx="6096000" cy="3253740"/>
              <a:chOff x="0" y="929640"/>
              <a:chExt cx="6096000" cy="3253740"/>
            </a:xfrm>
          </p:grpSpPr>
          <p:grpSp>
            <p:nvGrpSpPr>
              <p:cNvPr id="37" name="Группа 36"/>
              <p:cNvGrpSpPr/>
              <p:nvPr/>
            </p:nvGrpSpPr>
            <p:grpSpPr>
              <a:xfrm>
                <a:off x="4526280" y="944880"/>
                <a:ext cx="1569720" cy="320040"/>
                <a:chOff x="4526280" y="944880"/>
                <a:chExt cx="1569720" cy="320040"/>
              </a:xfrm>
            </p:grpSpPr>
            <p:sp>
              <p:nvSpPr>
                <p:cNvPr id="73" name="Лента лицом вниз 72"/>
                <p:cNvSpPr/>
                <p:nvPr/>
              </p:nvSpPr>
              <p:spPr>
                <a:xfrm>
                  <a:off x="4526280" y="944880"/>
                  <a:ext cx="1569720" cy="320040"/>
                </a:xfrm>
                <a:prstGeom prst="ribbon">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74" name="Надпись 20"/>
                <p:cNvSpPr txBox="1"/>
                <p:nvPr/>
              </p:nvSpPr>
              <p:spPr>
                <a:xfrm>
                  <a:off x="4861673" y="1021080"/>
                  <a:ext cx="904861" cy="19603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Application</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Группа 53"/>
              <p:cNvGrpSpPr/>
              <p:nvPr/>
            </p:nvGrpSpPr>
            <p:grpSpPr>
              <a:xfrm>
                <a:off x="0" y="929640"/>
                <a:ext cx="1615440" cy="297180"/>
                <a:chOff x="0" y="929640"/>
                <a:chExt cx="1615440" cy="297180"/>
              </a:xfrm>
            </p:grpSpPr>
            <p:sp>
              <p:nvSpPr>
                <p:cNvPr id="55" name="Лента лицом вниз 54"/>
                <p:cNvSpPr/>
                <p:nvPr/>
              </p:nvSpPr>
              <p:spPr>
                <a:xfrm>
                  <a:off x="0" y="929640"/>
                  <a:ext cx="1615440" cy="297180"/>
                </a:xfrm>
                <a:prstGeom prst="ribb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56" name="Надпись 22"/>
                <p:cNvSpPr txBox="1"/>
                <p:nvPr/>
              </p:nvSpPr>
              <p:spPr>
                <a:xfrm>
                  <a:off x="457200" y="1005840"/>
                  <a:ext cx="708660" cy="1828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User</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Группа 38"/>
              <p:cNvGrpSpPr/>
              <p:nvPr/>
            </p:nvGrpSpPr>
            <p:grpSpPr>
              <a:xfrm>
                <a:off x="861060" y="1234440"/>
                <a:ext cx="4662055" cy="1546860"/>
                <a:chOff x="861060" y="1234440"/>
                <a:chExt cx="4662055" cy="1546860"/>
              </a:xfrm>
            </p:grpSpPr>
            <p:sp>
              <p:nvSpPr>
                <p:cNvPr id="43" name="Скругленный прямоугольник 42"/>
                <p:cNvSpPr/>
                <p:nvPr/>
              </p:nvSpPr>
              <p:spPr>
                <a:xfrm rot="20603924">
                  <a:off x="3558540" y="2179320"/>
                  <a:ext cx="1964575" cy="491954"/>
                </a:xfrm>
                <a:prstGeom prst="roundRect">
                  <a:avLst/>
                </a:prstGeom>
                <a:solidFill>
                  <a:srgbClr val="FF99FF">
                    <a:alpha val="0"/>
                  </a:srgb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ru-RU" sz="800" dirty="0" err="1">
                      <a:effectLst/>
                      <a:ea typeface="Calibri" panose="020F0502020204030204" pitchFamily="34" charset="0"/>
                      <a:cs typeface="Times New Roman" panose="02020603050405020304" pitchFamily="18" charset="0"/>
                    </a:rPr>
                    <a:t>Adds</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on</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the</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map</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the</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address</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of</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the</a:t>
                  </a:r>
                  <a:r>
                    <a:rPr lang="ru-RU" sz="800" dirty="0">
                      <a:effectLst/>
                      <a:ea typeface="Calibri" panose="020F0502020204030204" pitchFamily="34" charset="0"/>
                      <a:cs typeface="Times New Roman" panose="02020603050405020304" pitchFamily="18" charset="0"/>
                    </a:rPr>
                    <a:t> </a:t>
                  </a:r>
                  <a:r>
                    <a:rPr lang="en-US" sz="800" dirty="0" smtClean="0">
                      <a:ea typeface="Calibri" panose="020F0502020204030204" pitchFamily="34" charset="0"/>
                      <a:cs typeface="Times New Roman" panose="02020603050405020304" pitchFamily="18" charset="0"/>
                    </a:rPr>
                    <a:t>fishing places</a:t>
                  </a:r>
                  <a:r>
                    <a:rPr lang="ru-RU" sz="800" dirty="0" smtClean="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during</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the</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registration</a:t>
                  </a:r>
                  <a:endParaRPr lang="ru-RU" sz="1100" dirty="0">
                    <a:effectLst/>
                    <a:ea typeface="Calibri" panose="020F0502020204030204" pitchFamily="34" charset="0"/>
                    <a:cs typeface="Times New Roman" panose="02020603050405020304" pitchFamily="18" charset="0"/>
                  </a:endParaRPr>
                </a:p>
              </p:txBody>
            </p:sp>
            <p:sp>
              <p:nvSpPr>
                <p:cNvPr id="44" name="Надпись 33"/>
                <p:cNvSpPr txBox="1"/>
                <p:nvPr/>
              </p:nvSpPr>
              <p:spPr>
                <a:xfrm rot="767413">
                  <a:off x="1013460" y="2316480"/>
                  <a:ext cx="1616847" cy="365760"/>
                </a:xfrm>
                <a:prstGeom prst="rect">
                  <a:avLst/>
                </a:prstGeom>
                <a:solidFill>
                  <a:srgbClr val="FF99FF">
                    <a:alpha val="0"/>
                  </a:srgb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ru-RU" sz="800" dirty="0" err="1">
                      <a:effectLst/>
                      <a:latin typeface="Calibri" panose="020F0502020204030204" pitchFamily="34" charset="0"/>
                      <a:ea typeface="Calibri" panose="020F0502020204030204" pitchFamily="34" charset="0"/>
                      <a:cs typeface="Times New Roman" panose="02020603050405020304" pitchFamily="18" charset="0"/>
                    </a:rPr>
                    <a:t>Selects</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appropriate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en-US" sz="800" dirty="0" smtClean="0">
                      <a:latin typeface="Calibri" panose="020F0502020204030204" pitchFamily="34" charset="0"/>
                      <a:ea typeface="Calibri" panose="020F0502020204030204" pitchFamily="34" charset="0"/>
                      <a:cs typeface="Times New Roman" panose="02020603050405020304" pitchFamily="18" charset="0"/>
                    </a:rPr>
                    <a:t>place</a:t>
                  </a:r>
                  <a:r>
                    <a:rPr lang="ru-RU" sz="8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on</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map</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Надпись 29"/>
                <p:cNvSpPr txBox="1"/>
                <p:nvPr/>
              </p:nvSpPr>
              <p:spPr>
                <a:xfrm rot="21333797">
                  <a:off x="3718560" y="1363980"/>
                  <a:ext cx="1721283" cy="400050"/>
                </a:xfrm>
                <a:prstGeom prst="rect">
                  <a:avLst/>
                </a:prstGeom>
                <a:solidFill>
                  <a:srgbClr val="FF99FF">
                    <a:alpha val="0"/>
                  </a:srgb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A</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dds</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to</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list</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of</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their</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en-US" sz="800" dirty="0" smtClean="0">
                      <a:latin typeface="Calibri" panose="020F0502020204030204" pitchFamily="34" charset="0"/>
                      <a:ea typeface="Calibri" panose="020F0502020204030204" pitchFamily="34" charset="0"/>
                      <a:cs typeface="Times New Roman" panose="02020603050405020304" pitchFamily="18" charset="0"/>
                    </a:rPr>
                    <a:t>places</a:t>
                  </a:r>
                  <a:r>
                    <a:rPr lang="ru-RU" sz="8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during</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registration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Надпись 28"/>
                <p:cNvSpPr txBox="1"/>
                <p:nvPr/>
              </p:nvSpPr>
              <p:spPr>
                <a:xfrm rot="423138">
                  <a:off x="899160" y="1501140"/>
                  <a:ext cx="1579631" cy="341630"/>
                </a:xfrm>
                <a:prstGeom prst="rect">
                  <a:avLst/>
                </a:prstGeom>
                <a:solidFill>
                  <a:srgbClr val="FF99FF">
                    <a:alpha val="0"/>
                  </a:srgb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ru-RU" sz="800" dirty="0" err="1">
                      <a:effectLst/>
                      <a:latin typeface="Calibri" panose="020F0502020204030204" pitchFamily="34" charset="0"/>
                      <a:ea typeface="Calibri" panose="020F0502020204030204" pitchFamily="34" charset="0"/>
                      <a:cs typeface="Times New Roman" panose="02020603050405020304" pitchFamily="18" charset="0"/>
                    </a:rPr>
                    <a:t>Chooses</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option</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needs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Скругленный прямоугольник 46"/>
                <p:cNvSpPr/>
                <p:nvPr/>
              </p:nvSpPr>
              <p:spPr>
                <a:xfrm>
                  <a:off x="2560320" y="1417320"/>
                  <a:ext cx="1150620" cy="7543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48" name="Надпись 24"/>
                <p:cNvSpPr txBox="1"/>
                <p:nvPr/>
              </p:nvSpPr>
              <p:spPr>
                <a:xfrm>
                  <a:off x="2621280" y="1493520"/>
                  <a:ext cx="1021080" cy="5791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catalog of </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placed</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9" name="Скругленная соединительная линия 48"/>
                <p:cNvCxnSpPr/>
                <p:nvPr/>
              </p:nvCxnSpPr>
              <p:spPr>
                <a:xfrm>
                  <a:off x="861060" y="1234440"/>
                  <a:ext cx="1661160" cy="571500"/>
                </a:xfrm>
                <a:prstGeom prst="curvedConnector3">
                  <a:avLst>
                    <a:gd name="adj1" fmla="val -6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Скругленная соединительная линия 49"/>
                <p:cNvCxnSpPr/>
                <p:nvPr/>
              </p:nvCxnSpPr>
              <p:spPr>
                <a:xfrm flipH="1">
                  <a:off x="3756660" y="1272540"/>
                  <a:ext cx="1615440" cy="525780"/>
                </a:xfrm>
                <a:prstGeom prst="curved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Скругленная соединительная линия 50"/>
                <p:cNvCxnSpPr/>
                <p:nvPr/>
              </p:nvCxnSpPr>
              <p:spPr>
                <a:xfrm>
                  <a:off x="861060" y="1234440"/>
                  <a:ext cx="1752600" cy="1546860"/>
                </a:xfrm>
                <a:prstGeom prst="curvedConnector3">
                  <a:avLst>
                    <a:gd name="adj1" fmla="val -4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Скругленная соединительная линия 51"/>
                <p:cNvCxnSpPr/>
                <p:nvPr/>
              </p:nvCxnSpPr>
              <p:spPr>
                <a:xfrm flipH="1">
                  <a:off x="3657600" y="1257300"/>
                  <a:ext cx="1714500" cy="1470660"/>
                </a:xfrm>
                <a:prstGeom prst="curvedConnector3">
                  <a:avLst>
                    <a:gd name="adj1" fmla="val -22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Стрелка углом вверх 39"/>
              <p:cNvSpPr/>
              <p:nvPr/>
            </p:nvSpPr>
            <p:spPr>
              <a:xfrm>
                <a:off x="3802380" y="1310640"/>
                <a:ext cx="1851660" cy="2606040"/>
              </a:xfrm>
              <a:prstGeom prst="bentUpArrow">
                <a:avLst>
                  <a:gd name="adj1" fmla="val 4257"/>
                  <a:gd name="adj2" fmla="val 659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41" name="Шеврон 40"/>
              <p:cNvSpPr/>
              <p:nvPr/>
            </p:nvSpPr>
            <p:spPr>
              <a:xfrm>
                <a:off x="2461260" y="3558540"/>
                <a:ext cx="1438517" cy="62484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i="1">
                    <a:effectLst/>
                    <a:ea typeface="Calibri" panose="020F0502020204030204" pitchFamily="34" charset="0"/>
                    <a:cs typeface="Times New Roman" panose="02020603050405020304" pitchFamily="18" charset="0"/>
                  </a:rPr>
                  <a:t>Route</a:t>
                </a:r>
                <a:endParaRPr lang="ru-RU" sz="1100">
                  <a:effectLst/>
                  <a:ea typeface="Calibri" panose="020F0502020204030204" pitchFamily="34" charset="0"/>
                  <a:cs typeface="Times New Roman" panose="02020603050405020304" pitchFamily="18" charset="0"/>
                </a:endParaRPr>
              </a:p>
            </p:txBody>
          </p:sp>
          <p:sp>
            <p:nvSpPr>
              <p:cNvPr id="42" name="Стрелка вниз 41"/>
              <p:cNvSpPr/>
              <p:nvPr/>
            </p:nvSpPr>
            <p:spPr>
              <a:xfrm>
                <a:off x="3048000" y="3185160"/>
                <a:ext cx="160020" cy="3581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ru-RU" sz="1100">
                    <a:effectLst/>
                    <a:ea typeface="Calibri" panose="020F0502020204030204" pitchFamily="34" charset="0"/>
                    <a:cs typeface="Times New Roman" panose="02020603050405020304" pitchFamily="18" charset="0"/>
                  </a:rPr>
                  <a:t> </a:t>
                </a:r>
              </a:p>
            </p:txBody>
          </p:sp>
        </p:grpSp>
        <p:sp>
          <p:nvSpPr>
            <p:cNvPr id="36" name="Скругленный прямоугольник 35"/>
            <p:cNvSpPr/>
            <p:nvPr/>
          </p:nvSpPr>
          <p:spPr>
            <a:xfrm>
              <a:off x="2613660" y="2286000"/>
              <a:ext cx="1043940" cy="807720"/>
            </a:xfrm>
            <a:prstGeom prst="roundRect">
              <a:avLst>
                <a:gd name="adj" fmla="val 38096"/>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a:ln>
                    <a:noFill/>
                  </a:ln>
                  <a:solidFill>
                    <a:srgbClr val="5B9BD5"/>
                  </a:solidFill>
                  <a:effectLst>
                    <a:outerShdw blurRad="38100" dist="25400" dir="5400000" algn="ctr">
                      <a:srgbClr val="6E747A">
                        <a:alpha val="43000"/>
                      </a:srgbClr>
                    </a:outerShdw>
                  </a:effectLst>
                  <a:ea typeface="Calibri" panose="020F0502020204030204" pitchFamily="34" charset="0"/>
                  <a:cs typeface="Times New Roman" panose="02020603050405020304" pitchFamily="18" charset="0"/>
                </a:rPr>
                <a:t>Map</a:t>
              </a:r>
              <a:endParaRPr lang="ru-RU" sz="1100">
                <a:effectLst/>
                <a:ea typeface="Calibri" panose="020F0502020204030204" pitchFamily="34" charset="0"/>
                <a:cs typeface="Times New Roman" panose="02020603050405020304" pitchFamily="18" charset="0"/>
              </a:endParaRPr>
            </a:p>
          </p:txBody>
        </p:sp>
      </p:grpSp>
      <p:sp>
        <p:nvSpPr>
          <p:cNvPr id="75" name="Прямоугольник 74"/>
          <p:cNvSpPr/>
          <p:nvPr/>
        </p:nvSpPr>
        <p:spPr>
          <a:xfrm>
            <a:off x="0" y="0"/>
            <a:ext cx="12178354" cy="1009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60066"/>
                </a:solidFill>
                <a:latin typeface="Segoe UI" panose="020B0502040204020203" pitchFamily="34" charset="0"/>
                <a:cs typeface="Segoe UI" panose="020B0502040204020203" pitchFamily="34" charset="0"/>
              </a:rPr>
              <a:t>Specification of requirements for the subsystem "Map"</a:t>
            </a:r>
            <a:endParaRPr lang="ru-RU" sz="2800" b="1" dirty="0">
              <a:solidFill>
                <a:srgbClr val="660066"/>
              </a:solidFill>
              <a:latin typeface="Segoe UI" panose="020B0502040204020203" pitchFamily="34" charset="0"/>
              <a:cs typeface="Segoe UI" panose="020B0502040204020203" pitchFamily="34" charset="0"/>
            </a:endParaRPr>
          </a:p>
        </p:txBody>
      </p:sp>
      <p:sp>
        <p:nvSpPr>
          <p:cNvPr id="76" name="Прямоугольник 75"/>
          <p:cNvSpPr/>
          <p:nvPr/>
        </p:nvSpPr>
        <p:spPr>
          <a:xfrm>
            <a:off x="8985410" y="2754929"/>
            <a:ext cx="3008420" cy="3198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60066"/>
                </a:solidFill>
                <a:latin typeface="Segoe UI" panose="020B0502040204020203" pitchFamily="34" charset="0"/>
                <a:cs typeface="Segoe UI" panose="020B0502040204020203" pitchFamily="34" charset="0"/>
              </a:rPr>
              <a:t>The map shows the </a:t>
            </a:r>
            <a:r>
              <a:rPr lang="en-US" dirty="0" smtClean="0">
                <a:solidFill>
                  <a:srgbClr val="660066"/>
                </a:solidFill>
                <a:latin typeface="Segoe UI" panose="020B0502040204020203" pitchFamily="34" charset="0"/>
                <a:cs typeface="Segoe UI" panose="020B0502040204020203" pitchFamily="34" charset="0"/>
              </a:rPr>
              <a:t>places, </a:t>
            </a:r>
            <a:r>
              <a:rPr lang="en-US" dirty="0">
                <a:solidFill>
                  <a:srgbClr val="660066"/>
                </a:solidFill>
                <a:latin typeface="Segoe UI" panose="020B0502040204020203" pitchFamily="34" charset="0"/>
                <a:cs typeface="Segoe UI" panose="020B0502040204020203" pitchFamily="34" charset="0"/>
              </a:rPr>
              <a:t>which were added by a type of the user </a:t>
            </a:r>
            <a:r>
              <a:rPr lang="en-US" dirty="0" smtClean="0">
                <a:solidFill>
                  <a:srgbClr val="660066"/>
                </a:solidFill>
                <a:latin typeface="Segoe UI" panose="020B0502040204020203" pitchFamily="34" charset="0"/>
                <a:cs typeface="Segoe UI" panose="020B0502040204020203" pitchFamily="34" charset="0"/>
              </a:rPr>
              <a:t>“Application"  </a:t>
            </a:r>
            <a:r>
              <a:rPr lang="en-US" dirty="0">
                <a:solidFill>
                  <a:srgbClr val="660066"/>
                </a:solidFill>
                <a:latin typeface="Segoe UI" panose="020B0502040204020203" pitchFamily="34" charset="0"/>
                <a:cs typeface="Segoe UI" panose="020B0502040204020203" pitchFamily="34" charset="0"/>
              </a:rPr>
              <a:t>to the card during registering with the service. The user selects the appropriate option from the options offered to him and the application pushes the user the shortest path to the destination.</a:t>
            </a:r>
            <a:endParaRPr lang="ru-RU" dirty="0">
              <a:solidFill>
                <a:srgbClr val="660066"/>
              </a:solidFill>
              <a:latin typeface="Segoe UI" panose="020B0502040204020203" pitchFamily="34" charset="0"/>
              <a:cs typeface="Segoe UI" panose="020B0502040204020203" pitchFamily="34" charset="0"/>
            </a:endParaRPr>
          </a:p>
        </p:txBody>
      </p:sp>
      <p:pic>
        <p:nvPicPr>
          <p:cNvPr id="80" name="Рисунок 79"/>
          <p:cNvPicPr/>
          <p:nvPr/>
        </p:nvPicPr>
        <p:blipFill>
          <a:blip r:embed="rId2" cstate="print">
            <a:extLst>
              <a:ext uri="{28A0092B-C50C-407E-A947-70E740481C1C}">
                <a14:useLocalDpi xmlns:a14="http://schemas.microsoft.com/office/drawing/2010/main" val="0"/>
              </a:ext>
            </a:extLst>
          </a:blip>
          <a:stretch>
            <a:fillRect/>
          </a:stretch>
        </p:blipFill>
        <p:spPr>
          <a:xfrm>
            <a:off x="2130799" y="880729"/>
            <a:ext cx="1418264" cy="1277102"/>
          </a:xfrm>
          <a:prstGeom prst="rect">
            <a:avLst/>
          </a:prstGeom>
        </p:spPr>
      </p:pic>
      <p:pic>
        <p:nvPicPr>
          <p:cNvPr id="81" name="Рисунок 80"/>
          <p:cNvPicPr/>
          <p:nvPr/>
        </p:nvPicPr>
        <p:blipFill>
          <a:blip r:embed="rId3" cstate="print">
            <a:extLst>
              <a:ext uri="{28A0092B-C50C-407E-A947-70E740481C1C}">
                <a14:useLocalDpi xmlns:a14="http://schemas.microsoft.com/office/drawing/2010/main" val="0"/>
              </a:ext>
            </a:extLst>
          </a:blip>
          <a:stretch>
            <a:fillRect/>
          </a:stretch>
        </p:blipFill>
        <p:spPr>
          <a:xfrm>
            <a:off x="7722387" y="932877"/>
            <a:ext cx="951095" cy="1035800"/>
          </a:xfrm>
          <a:prstGeom prst="rect">
            <a:avLst/>
          </a:prstGeom>
        </p:spPr>
      </p:pic>
    </p:spTree>
    <p:extLst>
      <p:ext uri="{BB962C8B-B14F-4D97-AF65-F5344CB8AC3E}">
        <p14:creationId xmlns:p14="http://schemas.microsoft.com/office/powerpoint/2010/main" val="2008712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47000">
              <a:schemeClr val="accent4">
                <a:lumMod val="0"/>
                <a:lumOff val="100000"/>
              </a:schemeClr>
            </a:gs>
            <a:gs pos="35000">
              <a:schemeClr val="accent1">
                <a:lumMod val="20000"/>
                <a:lumOff val="80000"/>
              </a:schemeClr>
            </a:gs>
            <a:gs pos="100000">
              <a:schemeClr val="accent1">
                <a:lumMod val="60000"/>
                <a:lumOff val="4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4" name="Группа 3"/>
          <p:cNvGrpSpPr/>
          <p:nvPr/>
        </p:nvGrpSpPr>
        <p:grpSpPr>
          <a:xfrm>
            <a:off x="2708367" y="740229"/>
            <a:ext cx="6254342" cy="6004648"/>
            <a:chOff x="0" y="0"/>
            <a:chExt cx="5977467" cy="5586984"/>
          </a:xfrm>
        </p:grpSpPr>
        <p:grpSp>
          <p:nvGrpSpPr>
            <p:cNvPr id="5" name="Группа 4"/>
            <p:cNvGrpSpPr/>
            <p:nvPr/>
          </p:nvGrpSpPr>
          <p:grpSpPr>
            <a:xfrm>
              <a:off x="0" y="0"/>
              <a:ext cx="5977467" cy="2432558"/>
              <a:chOff x="0" y="0"/>
              <a:chExt cx="5977467" cy="2432558"/>
            </a:xfrm>
          </p:grpSpPr>
          <p:sp>
            <p:nvSpPr>
              <p:cNvPr id="23" name="Надпись 108"/>
              <p:cNvSpPr txBox="1"/>
              <p:nvPr/>
            </p:nvSpPr>
            <p:spPr>
              <a:xfrm rot="20410355">
                <a:off x="3289211" y="1694640"/>
                <a:ext cx="1694624" cy="572964"/>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ru-RU" sz="1000">
                    <a:effectLst/>
                    <a:latin typeface="Calibri" panose="020F0502020204030204" pitchFamily="34" charset="0"/>
                    <a:ea typeface="Calibri" panose="020F0502020204030204" pitchFamily="34" charset="0"/>
                    <a:cs typeface="Times New Roman" panose="02020603050405020304" pitchFamily="18" charset="0"/>
                  </a:rPr>
                  <a:t>Considers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ru-RU" sz="1000">
                    <a:effectLst/>
                    <a:latin typeface="Calibri" panose="020F0502020204030204" pitchFamily="34" charset="0"/>
                    <a:ea typeface="Calibri" panose="020F0502020204030204" pitchFamily="34" charset="0"/>
                    <a:cs typeface="Times New Roman" panose="02020603050405020304" pitchFamily="18" charset="0"/>
                  </a:rPr>
                  <a:t>customer reviews</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Надпись 109"/>
              <p:cNvSpPr txBox="1"/>
              <p:nvPr/>
            </p:nvSpPr>
            <p:spPr>
              <a:xfrm rot="1555750">
                <a:off x="1088136" y="1801368"/>
                <a:ext cx="1354455" cy="524510"/>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ru-RU" sz="1100" dirty="0" err="1">
                    <a:effectLst/>
                    <a:latin typeface="Calibri" panose="020F0502020204030204" pitchFamily="34" charset="0"/>
                    <a:ea typeface="Calibri" panose="020F0502020204030204" pitchFamily="34" charset="0"/>
                    <a:cs typeface="Times New Roman" panose="02020603050405020304" pitchFamily="18" charset="0"/>
                  </a:rPr>
                  <a:t>Leave</a:t>
                </a:r>
                <a:r>
                  <a:rPr lang="ru-RU" sz="1100" dirty="0">
                    <a:effectLst/>
                    <a:latin typeface="Calibri" panose="020F0502020204030204" pitchFamily="34" charset="0"/>
                    <a:ea typeface="Calibri" panose="020F0502020204030204" pitchFamily="34" charset="0"/>
                    <a:cs typeface="Times New Roman" panose="02020603050405020304" pitchFamily="18" charset="0"/>
                  </a:rPr>
                  <a:t> a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review</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about</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smtClean="0">
                    <a:latin typeface="Calibri" panose="020F0502020204030204" pitchFamily="34" charset="0"/>
                    <a:ea typeface="Calibri" panose="020F0502020204030204" pitchFamily="34" charset="0"/>
                    <a:cs typeface="Times New Roman" panose="02020603050405020304" pitchFamily="18" charset="0"/>
                  </a:rPr>
                  <a:t>application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Выгнутая вниз стрелка 24"/>
              <p:cNvSpPr/>
              <p:nvPr/>
            </p:nvSpPr>
            <p:spPr>
              <a:xfrm rot="19904511" flipH="1">
                <a:off x="3337560" y="1572768"/>
                <a:ext cx="1546860" cy="859790"/>
              </a:xfrm>
              <a:prstGeom prst="curvedUpArrow">
                <a:avLst>
                  <a:gd name="adj1" fmla="val 9761"/>
                  <a:gd name="adj2" fmla="val 30157"/>
                  <a:gd name="adj3" fmla="val 4269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26" name="Выгнутая вниз стрелка 25"/>
              <p:cNvSpPr/>
              <p:nvPr/>
            </p:nvSpPr>
            <p:spPr>
              <a:xfrm rot="1722375">
                <a:off x="941832" y="1481328"/>
                <a:ext cx="1839264" cy="878759"/>
              </a:xfrm>
              <a:prstGeom prst="curvedUpArrow">
                <a:avLst>
                  <a:gd name="adj1" fmla="val 15349"/>
                  <a:gd name="adj2" fmla="val 35100"/>
                  <a:gd name="adj3" fmla="val 4269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nvGrpSpPr>
              <p:cNvPr id="27" name="Группа 26"/>
              <p:cNvGrpSpPr/>
              <p:nvPr/>
            </p:nvGrpSpPr>
            <p:grpSpPr>
              <a:xfrm>
                <a:off x="0" y="0"/>
                <a:ext cx="5977467" cy="1581912"/>
                <a:chOff x="0" y="0"/>
                <a:chExt cx="5977467" cy="1581912"/>
              </a:xfrm>
            </p:grpSpPr>
            <p:sp>
              <p:nvSpPr>
                <p:cNvPr id="29" name="Надпись 113"/>
                <p:cNvSpPr txBox="1"/>
                <p:nvPr/>
              </p:nvSpPr>
              <p:spPr>
                <a:xfrm>
                  <a:off x="1627632" y="0"/>
                  <a:ext cx="719666" cy="296121"/>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Full</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Надпись 114"/>
                <p:cNvSpPr txBox="1"/>
                <p:nvPr/>
              </p:nvSpPr>
              <p:spPr>
                <a:xfrm>
                  <a:off x="3712464" y="27432"/>
                  <a:ext cx="812800" cy="270510"/>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Partial</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Блок-схема: альтернативный процесс 30"/>
                <p:cNvSpPr/>
                <p:nvPr/>
              </p:nvSpPr>
              <p:spPr>
                <a:xfrm>
                  <a:off x="2414016" y="73152"/>
                  <a:ext cx="1193800" cy="618067"/>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i="1">
                      <a:effectLst/>
                      <a:ea typeface="Calibri" panose="020F0502020204030204" pitchFamily="34" charset="0"/>
                      <a:cs typeface="Times New Roman" panose="02020603050405020304" pitchFamily="18" charset="0"/>
                    </a:rPr>
                    <a:t>Information about the user</a:t>
                  </a:r>
                  <a:endParaRPr lang="ru-RU" sz="1100">
                    <a:effectLst/>
                    <a:ea typeface="Calibri" panose="020F0502020204030204" pitchFamily="34" charset="0"/>
                    <a:cs typeface="Times New Roman" panose="02020603050405020304" pitchFamily="18" charset="0"/>
                  </a:endParaRPr>
                </a:p>
              </p:txBody>
            </p:sp>
            <p:grpSp>
              <p:nvGrpSpPr>
                <p:cNvPr id="32" name="Группа 31"/>
                <p:cNvGrpSpPr/>
                <p:nvPr/>
              </p:nvGrpSpPr>
              <p:grpSpPr>
                <a:xfrm>
                  <a:off x="0" y="265176"/>
                  <a:ext cx="5977467" cy="1316736"/>
                  <a:chOff x="0" y="73152"/>
                  <a:chExt cx="5977467" cy="1316736"/>
                </a:xfrm>
              </p:grpSpPr>
              <p:grpSp>
                <p:nvGrpSpPr>
                  <p:cNvPr id="33" name="Группа 32"/>
                  <p:cNvGrpSpPr/>
                  <p:nvPr/>
                </p:nvGrpSpPr>
                <p:grpSpPr>
                  <a:xfrm>
                    <a:off x="4297680" y="1069848"/>
                    <a:ext cx="1679787" cy="320040"/>
                    <a:chOff x="0" y="850392"/>
                    <a:chExt cx="1679787" cy="320040"/>
                  </a:xfrm>
                </p:grpSpPr>
                <p:sp>
                  <p:nvSpPr>
                    <p:cNvPr id="58" name="Лента лицом вниз 57"/>
                    <p:cNvSpPr/>
                    <p:nvPr/>
                  </p:nvSpPr>
                  <p:spPr>
                    <a:xfrm>
                      <a:off x="0" y="850392"/>
                      <a:ext cx="1679787" cy="320040"/>
                    </a:xfrm>
                    <a:prstGeom prst="ribbon">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59" name="Надпись 125"/>
                    <p:cNvSpPr txBox="1"/>
                    <p:nvPr/>
                  </p:nvSpPr>
                  <p:spPr>
                    <a:xfrm>
                      <a:off x="415798" y="878283"/>
                      <a:ext cx="894234" cy="2662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Application</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4" name="Группа 33"/>
                  <p:cNvGrpSpPr/>
                  <p:nvPr/>
                </p:nvGrpSpPr>
                <p:grpSpPr>
                  <a:xfrm>
                    <a:off x="0" y="73152"/>
                    <a:ext cx="2413127" cy="1147572"/>
                    <a:chOff x="0" y="73152"/>
                    <a:chExt cx="2413127" cy="1147572"/>
                  </a:xfrm>
                </p:grpSpPr>
                <p:grpSp>
                  <p:nvGrpSpPr>
                    <p:cNvPr id="39" name="Группа 38"/>
                    <p:cNvGrpSpPr/>
                    <p:nvPr/>
                  </p:nvGrpSpPr>
                  <p:grpSpPr>
                    <a:xfrm>
                      <a:off x="0" y="923544"/>
                      <a:ext cx="1615440" cy="297180"/>
                      <a:chOff x="0" y="0"/>
                      <a:chExt cx="1615440" cy="297180"/>
                    </a:xfrm>
                  </p:grpSpPr>
                  <p:sp>
                    <p:nvSpPr>
                      <p:cNvPr id="40" name="Лента лицом вниз 39"/>
                      <p:cNvSpPr/>
                      <p:nvPr/>
                    </p:nvSpPr>
                    <p:spPr>
                      <a:xfrm>
                        <a:off x="0" y="0"/>
                        <a:ext cx="1615440" cy="297180"/>
                      </a:xfrm>
                      <a:prstGeom prst="ribb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41" name="Надпись 180"/>
                      <p:cNvSpPr txBox="1"/>
                      <p:nvPr/>
                    </p:nvSpPr>
                    <p:spPr>
                      <a:xfrm>
                        <a:off x="466344" y="12997"/>
                        <a:ext cx="708660" cy="262566"/>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400" dirty="0" smtClean="0">
                            <a:latin typeface="Calibri" panose="020F0502020204030204" pitchFamily="34" charset="0"/>
                            <a:ea typeface="Calibri" panose="020F0502020204030204" pitchFamily="34" charset="0"/>
                            <a:cs typeface="Times New Roman" panose="02020603050405020304" pitchFamily="18" charset="0"/>
                          </a:rPr>
                          <a:t>User</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7" name="Стрелка углом 36"/>
                    <p:cNvSpPr/>
                    <p:nvPr/>
                  </p:nvSpPr>
                  <p:spPr>
                    <a:xfrm>
                      <a:off x="1261872" y="73152"/>
                      <a:ext cx="1151255" cy="863389"/>
                    </a:xfrm>
                    <a:prstGeom prst="bentArrow">
                      <a:avLst>
                        <a:gd name="adj1" fmla="val 10014"/>
                        <a:gd name="adj2" fmla="val 12681"/>
                        <a:gd name="adj3" fmla="val 16508"/>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ru-RU" sz="1100">
                          <a:effectLst/>
                          <a:ea typeface="Calibri" panose="020F0502020204030204" pitchFamily="34" charset="0"/>
                          <a:cs typeface="Times New Roman" panose="02020603050405020304" pitchFamily="18" charset="0"/>
                        </a:rPr>
                        <a:t> </a:t>
                      </a:r>
                    </a:p>
                  </p:txBody>
                </p:sp>
              </p:grpSp>
              <p:sp>
                <p:nvSpPr>
                  <p:cNvPr id="35" name="Стрелка углом 34"/>
                  <p:cNvSpPr/>
                  <p:nvPr/>
                </p:nvSpPr>
                <p:spPr>
                  <a:xfrm rot="10800000" flipV="1">
                    <a:off x="3630168" y="91440"/>
                    <a:ext cx="1083310" cy="964565"/>
                  </a:xfrm>
                  <a:prstGeom prst="bentArrow">
                    <a:avLst>
                      <a:gd name="adj1" fmla="val 11044"/>
                      <a:gd name="adj2" fmla="val 11954"/>
                      <a:gd name="adj3" fmla="val 1717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grpSp>
          <p:sp>
            <p:nvSpPr>
              <p:cNvPr id="28" name="Сердце 27"/>
              <p:cNvSpPr/>
              <p:nvPr/>
            </p:nvSpPr>
            <p:spPr>
              <a:xfrm>
                <a:off x="2157984" y="905256"/>
                <a:ext cx="1642322" cy="1135380"/>
              </a:xfrm>
              <a:prstGeom prst="heart">
                <a:avLst/>
              </a:prstGeom>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ru-RU" sz="1800" b="1" i="1">
                    <a:effectLst/>
                    <a:ea typeface="Calibri" panose="020F0502020204030204" pitchFamily="34" charset="0"/>
                    <a:cs typeface="Times New Roman" panose="02020603050405020304" pitchFamily="18" charset="0"/>
                  </a:rPr>
                  <a:t>Reviews </a:t>
                </a:r>
                <a:endParaRPr lang="ru-RU" sz="1100">
                  <a:effectLst/>
                  <a:ea typeface="Calibri" panose="020F0502020204030204" pitchFamily="34" charset="0"/>
                  <a:cs typeface="Times New Roman" panose="02020603050405020304" pitchFamily="18" charset="0"/>
                </a:endParaRPr>
              </a:p>
            </p:txBody>
          </p:sp>
        </p:grpSp>
        <p:grpSp>
          <p:nvGrpSpPr>
            <p:cNvPr id="14" name="Группа 13"/>
            <p:cNvGrpSpPr/>
            <p:nvPr/>
          </p:nvGrpSpPr>
          <p:grpSpPr>
            <a:xfrm>
              <a:off x="1856232" y="5266944"/>
              <a:ext cx="2252133" cy="320040"/>
              <a:chOff x="0" y="0"/>
              <a:chExt cx="2252133" cy="320040"/>
            </a:xfrm>
          </p:grpSpPr>
          <p:sp>
            <p:nvSpPr>
              <p:cNvPr id="15" name="Лента лицом вниз 14"/>
              <p:cNvSpPr/>
              <p:nvPr/>
            </p:nvSpPr>
            <p:spPr>
              <a:xfrm>
                <a:off x="0" y="0"/>
                <a:ext cx="2252133" cy="320040"/>
              </a:xfrm>
              <a:prstGeom prst="ribbon">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16" name="Надпись 194"/>
              <p:cNvSpPr txBox="1"/>
              <p:nvPr/>
            </p:nvSpPr>
            <p:spPr>
              <a:xfrm>
                <a:off x="556896" y="17961"/>
                <a:ext cx="1194689" cy="284116"/>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400" i="1" dirty="0">
                    <a:effectLst/>
                    <a:latin typeface="Calibri" panose="020F0502020204030204" pitchFamily="34" charset="0"/>
                    <a:ea typeface="Calibri" panose="020F0502020204030204" pitchFamily="34" charset="0"/>
                    <a:cs typeface="Times New Roman" panose="02020603050405020304" pitchFamily="18" charset="0"/>
                  </a:rPr>
                  <a:t>Administrator</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 name="Группа 6"/>
            <p:cNvGrpSpPr/>
            <p:nvPr/>
          </p:nvGrpSpPr>
          <p:grpSpPr>
            <a:xfrm>
              <a:off x="2057400" y="1700784"/>
              <a:ext cx="3386921" cy="2587752"/>
              <a:chOff x="0" y="0"/>
              <a:chExt cx="3386921" cy="2587752"/>
            </a:xfrm>
          </p:grpSpPr>
          <p:sp>
            <p:nvSpPr>
              <p:cNvPr id="8" name="Надпись 200"/>
              <p:cNvSpPr txBox="1"/>
              <p:nvPr/>
            </p:nvSpPr>
            <p:spPr>
              <a:xfrm>
                <a:off x="1680887" y="971697"/>
                <a:ext cx="1405255" cy="761577"/>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ru-RU" sz="1000" dirty="0" err="1">
                    <a:effectLst/>
                    <a:latin typeface="Calibri" panose="020F0502020204030204" pitchFamily="34" charset="0"/>
                    <a:ea typeface="Calibri" panose="020F0502020204030204" pitchFamily="34" charset="0"/>
                    <a:cs typeface="Times New Roman" panose="02020603050405020304" pitchFamily="18" charset="0"/>
                  </a:rPr>
                  <a:t>Administrator</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blocks</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smtClean="0">
                    <a:latin typeface="Calibri" panose="020F0502020204030204" pitchFamily="34" charset="0"/>
                    <a:ea typeface="Calibri" panose="020F0502020204030204" pitchFamily="34" charset="0"/>
                    <a:cs typeface="Times New Roman" panose="02020603050405020304" pitchFamily="18" charset="0"/>
                  </a:rPr>
                  <a:t>fish places</a:t>
                </a:r>
                <a:r>
                  <a:rPr lang="ru-RU" sz="10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with</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very</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poor</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reputation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Умножение 8"/>
              <p:cNvSpPr/>
              <p:nvPr/>
            </p:nvSpPr>
            <p:spPr>
              <a:xfrm>
                <a:off x="0" y="886968"/>
                <a:ext cx="1955800" cy="1617133"/>
              </a:xfrm>
              <a:prstGeom prst="mathMultiply">
                <a:avLst/>
              </a:prstGeom>
              <a:solidFill>
                <a:srgbClr val="FF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Complaints</a:t>
                </a:r>
                <a:endParaRPr lang="ru-RU" sz="1100">
                  <a:effectLst/>
                  <a:ea typeface="Calibri" panose="020F0502020204030204" pitchFamily="34" charset="0"/>
                  <a:cs typeface="Times New Roman" panose="02020603050405020304" pitchFamily="18" charset="0"/>
                </a:endParaRPr>
              </a:p>
            </p:txBody>
          </p:sp>
          <p:sp>
            <p:nvSpPr>
              <p:cNvPr id="10" name="Стрелка вверх 9"/>
              <p:cNvSpPr/>
              <p:nvPr/>
            </p:nvSpPr>
            <p:spPr>
              <a:xfrm flipV="1">
                <a:off x="786384" y="438912"/>
                <a:ext cx="366395" cy="8805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11" name="Стрелка вверх 10"/>
              <p:cNvSpPr/>
              <p:nvPr/>
            </p:nvSpPr>
            <p:spPr>
              <a:xfrm>
                <a:off x="886968" y="2130552"/>
                <a:ext cx="162983"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12" name="Стрелка углом вверх 11"/>
              <p:cNvSpPr/>
              <p:nvPr/>
            </p:nvSpPr>
            <p:spPr>
              <a:xfrm>
                <a:off x="1609344" y="0"/>
                <a:ext cx="1777577" cy="1785620"/>
              </a:xfrm>
              <a:prstGeom prst="bentUpArrow">
                <a:avLst>
                  <a:gd name="adj1" fmla="val 10301"/>
                  <a:gd name="adj2" fmla="val 11486"/>
                  <a:gd name="adj3" fmla="val 1504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grpSp>
      <p:sp>
        <p:nvSpPr>
          <p:cNvPr id="60" name="Прямоугольник 59"/>
          <p:cNvSpPr/>
          <p:nvPr/>
        </p:nvSpPr>
        <p:spPr>
          <a:xfrm>
            <a:off x="0" y="1"/>
            <a:ext cx="12178354" cy="818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60066"/>
                </a:solidFill>
                <a:latin typeface="Segoe UI" panose="020B0502040204020203" pitchFamily="34" charset="0"/>
                <a:cs typeface="Segoe UI" panose="020B0502040204020203" pitchFamily="34" charset="0"/>
              </a:rPr>
              <a:t>Specification of requirements for the subsystem </a:t>
            </a:r>
            <a:r>
              <a:rPr lang="en-US" sz="2800" b="1" dirty="0" smtClean="0">
                <a:solidFill>
                  <a:srgbClr val="660066"/>
                </a:solidFill>
                <a:latin typeface="Segoe UI" panose="020B0502040204020203" pitchFamily="34" charset="0"/>
                <a:cs typeface="Segoe UI" panose="020B0502040204020203" pitchFamily="34" charset="0"/>
              </a:rPr>
              <a:t>“Feedback"</a:t>
            </a:r>
            <a:endParaRPr lang="ru-RU" sz="2800" b="1" dirty="0">
              <a:solidFill>
                <a:srgbClr val="660066"/>
              </a:solidFill>
              <a:latin typeface="Segoe UI" panose="020B0502040204020203" pitchFamily="34" charset="0"/>
              <a:cs typeface="Segoe UI" panose="020B0502040204020203" pitchFamily="34" charset="0"/>
            </a:endParaRPr>
          </a:p>
        </p:txBody>
      </p:sp>
      <p:sp>
        <p:nvSpPr>
          <p:cNvPr id="61" name="Прямоугольник с двумя скругленными противолежащими углами 60"/>
          <p:cNvSpPr/>
          <p:nvPr/>
        </p:nvSpPr>
        <p:spPr>
          <a:xfrm>
            <a:off x="-31337" y="3115479"/>
            <a:ext cx="3587470" cy="3304737"/>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60066"/>
                </a:solidFill>
              </a:rPr>
              <a:t>Users </a:t>
            </a:r>
            <a:r>
              <a:rPr lang="en-US" sz="2400" dirty="0" smtClean="0">
                <a:solidFill>
                  <a:srgbClr val="660066"/>
                </a:solidFill>
              </a:rPr>
              <a:t>who registered </a:t>
            </a:r>
            <a:r>
              <a:rPr lang="en-US" sz="2400" dirty="0">
                <a:solidFill>
                  <a:srgbClr val="660066"/>
                </a:solidFill>
              </a:rPr>
              <a:t>in the system </a:t>
            </a:r>
            <a:r>
              <a:rPr lang="en-US" sz="2400" dirty="0" smtClean="0">
                <a:solidFill>
                  <a:srgbClr val="660066"/>
                </a:solidFill>
              </a:rPr>
              <a:t>could </a:t>
            </a:r>
            <a:r>
              <a:rPr lang="en-US" sz="2400" dirty="0">
                <a:solidFill>
                  <a:srgbClr val="660066"/>
                </a:solidFill>
              </a:rPr>
              <a:t>write to each other via chat. Also there is an opportunity for the </a:t>
            </a:r>
            <a:r>
              <a:rPr lang="en-US" sz="2400" dirty="0" smtClean="0">
                <a:solidFill>
                  <a:srgbClr val="660066"/>
                </a:solidFill>
              </a:rPr>
              <a:t>type of  user “User"  </a:t>
            </a:r>
            <a:r>
              <a:rPr lang="en-US" sz="2400" dirty="0">
                <a:solidFill>
                  <a:srgbClr val="660066"/>
                </a:solidFill>
              </a:rPr>
              <a:t>to view the complete information about the </a:t>
            </a:r>
            <a:r>
              <a:rPr lang="en-US" sz="2400" dirty="0" smtClean="0">
                <a:solidFill>
                  <a:srgbClr val="660066"/>
                </a:solidFill>
              </a:rPr>
              <a:t>type of user “Application".</a:t>
            </a:r>
            <a:endParaRPr lang="ru-RU" sz="2400" dirty="0">
              <a:solidFill>
                <a:srgbClr val="660066"/>
              </a:solidFill>
            </a:endParaRPr>
          </a:p>
        </p:txBody>
      </p:sp>
      <p:sp>
        <p:nvSpPr>
          <p:cNvPr id="62" name="Прямоугольник с двумя скругленными противолежащими углами 61"/>
          <p:cNvSpPr/>
          <p:nvPr/>
        </p:nvSpPr>
        <p:spPr>
          <a:xfrm>
            <a:off x="8386011" y="2588332"/>
            <a:ext cx="3587470" cy="3096923"/>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60066"/>
                </a:solidFill>
              </a:rPr>
              <a:t>A </a:t>
            </a:r>
            <a:r>
              <a:rPr lang="en-US" sz="2400" dirty="0" smtClean="0">
                <a:solidFill>
                  <a:srgbClr val="660066"/>
                </a:solidFill>
              </a:rPr>
              <a:t>type of user  “Application"  </a:t>
            </a:r>
            <a:r>
              <a:rPr lang="en-US" sz="2400" dirty="0">
                <a:solidFill>
                  <a:srgbClr val="660066"/>
                </a:solidFill>
              </a:rPr>
              <a:t>only has access to general information. You can leave a response for the </a:t>
            </a:r>
            <a:r>
              <a:rPr lang="en-US" sz="2400" dirty="0" smtClean="0">
                <a:solidFill>
                  <a:srgbClr val="660066"/>
                </a:solidFill>
              </a:rPr>
              <a:t>one of the fishing places.</a:t>
            </a:r>
            <a:endParaRPr lang="ru-RU" sz="2400" dirty="0">
              <a:solidFill>
                <a:srgbClr val="660066"/>
              </a:solidFill>
            </a:endParaRPr>
          </a:p>
        </p:txBody>
      </p:sp>
      <p:pic>
        <p:nvPicPr>
          <p:cNvPr id="64" name="Рисунок 63"/>
          <p:cNvPicPr/>
          <p:nvPr/>
        </p:nvPicPr>
        <p:blipFill>
          <a:blip r:embed="rId2" cstate="print">
            <a:extLst>
              <a:ext uri="{28A0092B-C50C-407E-A947-70E740481C1C}">
                <a14:useLocalDpi xmlns:a14="http://schemas.microsoft.com/office/drawing/2010/main" val="0"/>
              </a:ext>
            </a:extLst>
          </a:blip>
          <a:stretch>
            <a:fillRect/>
          </a:stretch>
        </p:blipFill>
        <p:spPr>
          <a:xfrm>
            <a:off x="2844368" y="682856"/>
            <a:ext cx="1418264" cy="1277102"/>
          </a:xfrm>
          <a:prstGeom prst="rect">
            <a:avLst/>
          </a:prstGeom>
        </p:spPr>
      </p:pic>
      <p:pic>
        <p:nvPicPr>
          <p:cNvPr id="65" name="Рисунок 64"/>
          <p:cNvPicPr/>
          <p:nvPr/>
        </p:nvPicPr>
        <p:blipFill>
          <a:blip r:embed="rId3" cstate="print">
            <a:extLst>
              <a:ext uri="{28A0092B-C50C-407E-A947-70E740481C1C}">
                <a14:useLocalDpi xmlns:a14="http://schemas.microsoft.com/office/drawing/2010/main" val="0"/>
              </a:ext>
            </a:extLst>
          </a:blip>
          <a:stretch>
            <a:fillRect/>
          </a:stretch>
        </p:blipFill>
        <p:spPr>
          <a:xfrm>
            <a:off x="7722387" y="932877"/>
            <a:ext cx="951095" cy="1035800"/>
          </a:xfrm>
          <a:prstGeom prst="rect">
            <a:avLst/>
          </a:prstGeom>
        </p:spPr>
      </p:pic>
      <p:pic>
        <p:nvPicPr>
          <p:cNvPr id="66" name="Рисунок 65"/>
          <p:cNvPicPr/>
          <p:nvPr/>
        </p:nvPicPr>
        <p:blipFill>
          <a:blip r:embed="rId4" cstate="print">
            <a:extLst>
              <a:ext uri="{28A0092B-C50C-407E-A947-70E740481C1C}">
                <a14:useLocalDpi xmlns:a14="http://schemas.microsoft.com/office/drawing/2010/main" val="0"/>
              </a:ext>
            </a:extLst>
          </a:blip>
          <a:stretch>
            <a:fillRect/>
          </a:stretch>
        </p:blipFill>
        <p:spPr>
          <a:xfrm>
            <a:off x="5041966" y="5030579"/>
            <a:ext cx="1653502" cy="1543676"/>
          </a:xfrm>
          <a:prstGeom prst="rect">
            <a:avLst/>
          </a:prstGeom>
        </p:spPr>
      </p:pic>
      <p:pic>
        <p:nvPicPr>
          <p:cNvPr id="67" name="Рисунок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7796" y="5537200"/>
            <a:ext cx="1348740" cy="1226127"/>
          </a:xfrm>
          <a:prstGeom prst="rect">
            <a:avLst/>
          </a:prstGeom>
        </p:spPr>
      </p:pic>
    </p:spTree>
    <p:extLst>
      <p:ext uri="{BB962C8B-B14F-4D97-AF65-F5344CB8AC3E}">
        <p14:creationId xmlns:p14="http://schemas.microsoft.com/office/powerpoint/2010/main" val="23258325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l="-6000" r="-6000"/>
          </a:stretch>
        </a:blip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753076" y="396909"/>
            <a:ext cx="10515600" cy="2560474"/>
          </a:xfrm>
        </p:spPr>
        <p:txBody>
          <a:bodyPr>
            <a:normAutofit fontScale="77500" lnSpcReduction="20000"/>
          </a:bodyPr>
          <a:lstStyle/>
          <a:p>
            <a:pPr marL="0" indent="0">
              <a:buNone/>
            </a:pPr>
            <a:r>
              <a:rPr lang="en-US" sz="13800" b="1" dirty="0" smtClean="0">
                <a:effectLst>
                  <a:outerShdw blurRad="38100" dist="38100" dir="2700000" algn="tl">
                    <a:srgbClr val="000000">
                      <a:alpha val="43137"/>
                    </a:srgbClr>
                  </a:outerShdw>
                </a:effectLst>
              </a:rPr>
              <a:t>Problem analysis</a:t>
            </a:r>
            <a:endParaRPr lang="ru-RU" sz="13800" b="1" dirty="0">
              <a:effectLst>
                <a:outerShdw blurRad="38100" dist="38100" dir="2700000" algn="tl">
                  <a:srgbClr val="000000">
                    <a:alpha val="43137"/>
                  </a:srgbClr>
                </a:outerShdw>
              </a:effectLst>
            </a:endParaRPr>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7830" y="5537200"/>
            <a:ext cx="1348740" cy="1226127"/>
          </a:xfrm>
          <a:prstGeom prst="rect">
            <a:avLst/>
          </a:prstGeom>
        </p:spPr>
      </p:pic>
      <p:sp>
        <p:nvSpPr>
          <p:cNvPr id="2" name="Прямоугольник 1"/>
          <p:cNvSpPr/>
          <p:nvPr/>
        </p:nvSpPr>
        <p:spPr>
          <a:xfrm>
            <a:off x="969818" y="1535745"/>
            <a:ext cx="10686473" cy="3970318"/>
          </a:xfrm>
          <a:prstGeom prst="rect">
            <a:avLst/>
          </a:prstGeom>
          <a:noFill/>
        </p:spPr>
        <p:txBody>
          <a:bodyPr wrap="square">
            <a:spAutoFit/>
          </a:bodyPr>
          <a:lstStyle/>
          <a:p>
            <a:r>
              <a:rPr lang="en-US" sz="3600" b="1" dirty="0">
                <a:solidFill>
                  <a:schemeClr val="accent5">
                    <a:lumMod val="50000"/>
                  </a:schemeClr>
                </a:solidFill>
              </a:rPr>
              <a:t>How much audience can be interested in the product to become topical?</a:t>
            </a:r>
            <a:endParaRPr lang="ru-RU" sz="3600" b="1" dirty="0">
              <a:solidFill>
                <a:schemeClr val="accent5">
                  <a:lumMod val="50000"/>
                </a:schemeClr>
              </a:solidFill>
            </a:endParaRPr>
          </a:p>
          <a:p>
            <a:pPr marL="285750" lvl="0" indent="-285750">
              <a:buFont typeface="Arial" panose="020B0604020202020204" pitchFamily="34" charset="0"/>
              <a:buChar char="•"/>
            </a:pPr>
            <a:r>
              <a:rPr lang="en-US" sz="3600" dirty="0">
                <a:solidFill>
                  <a:schemeClr val="tx1">
                    <a:lumMod val="95000"/>
                    <a:lumOff val="5000"/>
                  </a:schemeClr>
                </a:solidFill>
              </a:rPr>
              <a:t>First, there is often a need to find a good place for fishing.</a:t>
            </a:r>
          </a:p>
          <a:p>
            <a:pPr marL="285750" lvl="0" indent="-285750">
              <a:buFont typeface="Arial" panose="020B0604020202020204" pitchFamily="34" charset="0"/>
              <a:buChar char="•"/>
            </a:pPr>
            <a:r>
              <a:rPr lang="en-US" sz="3600" dirty="0">
                <a:solidFill>
                  <a:schemeClr val="tx1">
                    <a:lumMod val="95000"/>
                    <a:lumOff val="5000"/>
                  </a:schemeClr>
                </a:solidFill>
              </a:rPr>
              <a:t>Secondly, for a large number of people in our country fishing is a favorite hobby.</a:t>
            </a:r>
          </a:p>
          <a:p>
            <a:pPr marL="285750" lvl="0" indent="-285750">
              <a:buFont typeface="Arial" panose="020B0604020202020204" pitchFamily="34" charset="0"/>
              <a:buChar char="•"/>
            </a:pPr>
            <a:r>
              <a:rPr lang="en-US" sz="3600" dirty="0">
                <a:solidFill>
                  <a:schemeClr val="tx1">
                    <a:lumMod val="95000"/>
                    <a:lumOff val="5000"/>
                  </a:schemeClr>
                </a:solidFill>
              </a:rPr>
              <a:t>And, finally, people of different age groups like fishing.</a:t>
            </a:r>
            <a:endParaRPr lang="ru-RU" sz="3600" dirty="0">
              <a:solidFill>
                <a:schemeClr val="tx1">
                  <a:lumMod val="95000"/>
                  <a:lumOff val="5000"/>
                </a:schemeClr>
              </a:solidFill>
            </a:endParaRPr>
          </a:p>
        </p:txBody>
      </p:sp>
    </p:spTree>
    <p:extLst>
      <p:ext uri="{BB962C8B-B14F-4D97-AF65-F5344CB8AC3E}">
        <p14:creationId xmlns:p14="http://schemas.microsoft.com/office/powerpoint/2010/main" val="7229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81000"/>
            <a:lum/>
          </a:blip>
          <a:srcRect/>
          <a:stretch>
            <a:fillRect l="-6000" r="-6000"/>
          </a:stretch>
        </a:blipFill>
        <a:effectLst/>
      </p:bgPr>
    </p:bg>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8011" y="5537200"/>
            <a:ext cx="1348740" cy="1226127"/>
          </a:xfrm>
          <a:prstGeom prst="rect">
            <a:avLst/>
          </a:prstGeom>
        </p:spPr>
      </p:pic>
      <p:sp>
        <p:nvSpPr>
          <p:cNvPr id="5" name="Заголовок 1"/>
          <p:cNvSpPr>
            <a:spLocks noGrp="1"/>
          </p:cNvSpPr>
          <p:nvPr>
            <p:ph type="title"/>
          </p:nvPr>
        </p:nvSpPr>
        <p:spPr>
          <a:xfrm>
            <a:off x="926976" y="1161725"/>
            <a:ext cx="10515600" cy="853561"/>
          </a:xfrm>
        </p:spPr>
        <p:txBody>
          <a:bodyPr>
            <a:noAutofit/>
          </a:bodyPr>
          <a:lstStyle/>
          <a:p>
            <a:pPr algn="r"/>
            <a:r>
              <a:rPr lang="ru-RU" sz="6600" b="1" dirty="0" smtClean="0">
                <a:effectLst>
                  <a:outerShdw blurRad="38100" dist="38100" dir="2700000" algn="tl">
                    <a:srgbClr val="000000">
                      <a:alpha val="43137"/>
                    </a:srgbClr>
                  </a:outerShdw>
                </a:effectLst>
              </a:rPr>
              <a:t>4. </a:t>
            </a:r>
            <a:r>
              <a:rPr lang="en-US" sz="6600" b="1" dirty="0">
                <a:effectLst>
                  <a:outerShdw blurRad="38100" dist="38100" dir="2700000" algn="tl">
                    <a:srgbClr val="000000">
                      <a:alpha val="43137"/>
                    </a:srgbClr>
                  </a:outerShdw>
                </a:effectLst>
              </a:rPr>
              <a:t>Scope Management</a:t>
            </a:r>
            <a:endParaRPr lang="ru-RU" sz="6600" b="1" dirty="0">
              <a:effectLst>
                <a:outerShdw blurRad="38100" dist="38100" dir="2700000" algn="tl">
                  <a:srgbClr val="000000">
                    <a:alpha val="43137"/>
                  </a:srgbClr>
                </a:outerShdw>
              </a:effectLst>
            </a:endParaRPr>
          </a:p>
        </p:txBody>
      </p:sp>
      <p:pic>
        <p:nvPicPr>
          <p:cNvPr id="2" name="Рисунок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6866" y="336388"/>
            <a:ext cx="1339406" cy="1910503"/>
          </a:xfrm>
          <a:prstGeom prst="rect">
            <a:avLst/>
          </a:prstGeom>
        </p:spPr>
      </p:pic>
      <p:pic>
        <p:nvPicPr>
          <p:cNvPr id="7" name="Рисунок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07859">
            <a:off x="11268777" y="1898590"/>
            <a:ext cx="813115" cy="1159812"/>
          </a:xfrm>
          <a:prstGeom prst="rect">
            <a:avLst/>
          </a:prstGeom>
        </p:spPr>
      </p:pic>
      <p:pic>
        <p:nvPicPr>
          <p:cNvPr id="8" name="Рисунок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124803">
            <a:off x="7288993" y="4947013"/>
            <a:ext cx="1173000" cy="1673145"/>
          </a:xfrm>
          <a:prstGeom prst="rect">
            <a:avLst/>
          </a:prstGeom>
        </p:spPr>
      </p:pic>
    </p:spTree>
    <p:extLst>
      <p:ext uri="{BB962C8B-B14F-4D97-AF65-F5344CB8AC3E}">
        <p14:creationId xmlns:p14="http://schemas.microsoft.com/office/powerpoint/2010/main" val="4269492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val="2237514881"/>
              </p:ext>
            </p:extLst>
          </p:nvPr>
        </p:nvGraphicFramePr>
        <p:xfrm>
          <a:off x="406400" y="264160"/>
          <a:ext cx="11287760" cy="6410552"/>
        </p:xfrm>
        <a:graphic>
          <a:graphicData uri="http://schemas.openxmlformats.org/drawingml/2006/table">
            <a:tbl>
              <a:tblPr firstRow="1" firstCol="1" bandRow="1">
                <a:tableStyleId>{5C22544A-7EE6-4342-B048-85BDC9FD1C3A}</a:tableStyleId>
              </a:tblPr>
              <a:tblGrid>
                <a:gridCol w="616318">
                  <a:extLst>
                    <a:ext uri="{9D8B030D-6E8A-4147-A177-3AD203B41FA5}">
                      <a16:colId xmlns:a16="http://schemas.microsoft.com/office/drawing/2014/main" xmlns="" val="20000"/>
                    </a:ext>
                  </a:extLst>
                </a:gridCol>
                <a:gridCol w="4076075">
                  <a:extLst>
                    <a:ext uri="{9D8B030D-6E8A-4147-A177-3AD203B41FA5}">
                      <a16:colId xmlns:a16="http://schemas.microsoft.com/office/drawing/2014/main" xmlns="" val="20001"/>
                    </a:ext>
                  </a:extLst>
                </a:gridCol>
                <a:gridCol w="2079382">
                  <a:extLst>
                    <a:ext uri="{9D8B030D-6E8A-4147-A177-3AD203B41FA5}">
                      <a16:colId xmlns:a16="http://schemas.microsoft.com/office/drawing/2014/main" xmlns="" val="20002"/>
                    </a:ext>
                  </a:extLst>
                </a:gridCol>
                <a:gridCol w="2459757">
                  <a:extLst>
                    <a:ext uri="{9D8B030D-6E8A-4147-A177-3AD203B41FA5}">
                      <a16:colId xmlns:a16="http://schemas.microsoft.com/office/drawing/2014/main" xmlns="" val="20003"/>
                    </a:ext>
                  </a:extLst>
                </a:gridCol>
                <a:gridCol w="2056228">
                  <a:extLst>
                    <a:ext uri="{9D8B030D-6E8A-4147-A177-3AD203B41FA5}">
                      <a16:colId xmlns:a16="http://schemas.microsoft.com/office/drawing/2014/main" xmlns="" val="20004"/>
                    </a:ext>
                  </a:extLst>
                </a:gridCol>
              </a:tblGrid>
              <a:tr h="1135446">
                <a:tc>
                  <a:txBody>
                    <a:bodyPr/>
                    <a:lstStyle/>
                    <a:p>
                      <a:pPr indent="-635"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Function</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Priority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Labor</a:t>
                      </a:r>
                      <a:r>
                        <a:rPr lang="ru-RU" sz="2800" dirty="0">
                          <a:effectLst/>
                        </a:rPr>
                        <a:t> </a:t>
                      </a:r>
                      <a:r>
                        <a:rPr lang="ru-RU" sz="2800" dirty="0" err="1">
                          <a:effectLst/>
                        </a:rPr>
                        <a:t>intensity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Risk</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extLst>
                  <a:ext uri="{0D108BD9-81ED-4DB2-BD59-A6C34878D82A}">
                    <a16:rowId xmlns:a16="http://schemas.microsoft.com/office/drawing/2014/main" xmlns="" val="10000"/>
                  </a:ext>
                </a:extLst>
              </a:tr>
              <a:tr h="544925">
                <a:tc gridSpan="5">
                  <a:txBody>
                    <a:bodyPr/>
                    <a:lstStyle/>
                    <a:p>
                      <a:pPr algn="ctr">
                        <a:lnSpc>
                          <a:spcPct val="107000"/>
                        </a:lnSpc>
                        <a:spcAft>
                          <a:spcPts val="0"/>
                        </a:spcAft>
                      </a:pPr>
                      <a:r>
                        <a:rPr lang="en-US" sz="2400" dirty="0">
                          <a:effectLst/>
                        </a:rPr>
                        <a:t>B</a:t>
                      </a:r>
                      <a:r>
                        <a:rPr lang="ru-RU" sz="2400" dirty="0" err="1">
                          <a:effectLst/>
                        </a:rPr>
                        <a:t>asic</a:t>
                      </a:r>
                      <a:r>
                        <a:rPr lang="ru-RU" sz="2400" dirty="0">
                          <a:effectLst/>
                        </a:rPr>
                        <a:t> </a:t>
                      </a:r>
                      <a:r>
                        <a:rPr lang="ru-RU" sz="2400" dirty="0" err="1">
                          <a:effectLst/>
                        </a:rPr>
                        <a:t>level</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xmlns="" val="10001"/>
                  </a:ext>
                </a:extLst>
              </a:tr>
              <a:tr h="1690377">
                <a:tc>
                  <a:txBody>
                    <a:bodyPr/>
                    <a:lstStyle/>
                    <a:p>
                      <a:pPr algn="ctr">
                        <a:lnSpc>
                          <a:spcPct val="107000"/>
                        </a:lnSpc>
                        <a:spcAft>
                          <a:spcPts val="0"/>
                        </a:spcAft>
                      </a:pPr>
                      <a:r>
                        <a:rPr lang="ru-RU" sz="2400">
                          <a:effectLst/>
                        </a:rPr>
                        <a:t>4</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dirty="0">
                          <a:effectLst/>
                        </a:rPr>
                        <a:t>Displaying the most expensive / cheap place in the base of fish places</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dirty="0" err="1">
                          <a:effectLst/>
                        </a:rPr>
                        <a:t>Critical</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a:effectLst/>
                        </a:rPr>
                        <a:t>Average</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a:effectLst/>
                        </a:rPr>
                        <a:t>Low</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extLst>
                  <a:ext uri="{0D108BD9-81ED-4DB2-BD59-A6C34878D82A}">
                    <a16:rowId xmlns:a16="http://schemas.microsoft.com/office/drawing/2014/main" xmlns="" val="10002"/>
                  </a:ext>
                </a:extLst>
              </a:tr>
              <a:tr h="1116539">
                <a:tc>
                  <a:txBody>
                    <a:bodyPr/>
                    <a:lstStyle/>
                    <a:p>
                      <a:pPr algn="ctr">
                        <a:lnSpc>
                          <a:spcPct val="107000"/>
                        </a:lnSpc>
                        <a:spcAft>
                          <a:spcPts val="0"/>
                        </a:spcAft>
                      </a:pPr>
                      <a:r>
                        <a:rPr lang="ru-RU" sz="2400">
                          <a:effectLst/>
                        </a:rPr>
                        <a:t>6</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a:effectLst/>
                        </a:rPr>
                        <a:t>Determination of the current location</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dirty="0" err="1">
                          <a:effectLst/>
                        </a:rPr>
                        <a:t>Critical</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dirty="0" err="1">
                          <a:effectLst/>
                        </a:rPr>
                        <a:t>Average</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extLst>
                  <a:ext uri="{0D108BD9-81ED-4DB2-BD59-A6C34878D82A}">
                    <a16:rowId xmlns:a16="http://schemas.microsoft.com/office/drawing/2014/main" xmlns="" val="10003"/>
                  </a:ext>
                </a:extLst>
              </a:tr>
              <a:tr h="1141353">
                <a:tc>
                  <a:txBody>
                    <a:bodyPr/>
                    <a:lstStyle/>
                    <a:p>
                      <a:pPr algn="ctr">
                        <a:lnSpc>
                          <a:spcPct val="107000"/>
                        </a:lnSpc>
                        <a:spcAft>
                          <a:spcPts val="0"/>
                        </a:spcAft>
                      </a:pPr>
                      <a:r>
                        <a:rPr lang="ru-RU" sz="2400">
                          <a:effectLst/>
                        </a:rPr>
                        <a:t>9</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400">
                          <a:effectLst/>
                        </a:rPr>
                        <a:t>Route to the place</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a:effectLst/>
                        </a:rPr>
                        <a:t>Critical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en-US" sz="2400" dirty="0">
                          <a:effectLst/>
                        </a:rPr>
                        <a:t>High</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extLst>
                  <a:ext uri="{0D108BD9-81ED-4DB2-BD59-A6C34878D82A}">
                    <a16:rowId xmlns:a16="http://schemas.microsoft.com/office/drawing/2014/main" xmlns="" val="10004"/>
                  </a:ext>
                </a:extLst>
              </a:tr>
              <a:tr h="781912">
                <a:tc>
                  <a:txBody>
                    <a:bodyPr/>
                    <a:lstStyle/>
                    <a:p>
                      <a:pPr algn="ctr">
                        <a:lnSpc>
                          <a:spcPct val="107000"/>
                        </a:lnSpc>
                        <a:spcAft>
                          <a:spcPts val="0"/>
                        </a:spcAft>
                      </a:pPr>
                      <a:r>
                        <a:rPr lang="ru-RU" sz="2400" dirty="0">
                          <a:effectLst/>
                        </a:rPr>
                        <a:t>7</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a:effectLst/>
                        </a:rPr>
                        <a:t>Calculating the cost of visiting a place</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marL="457200" algn="ctr">
                        <a:lnSpc>
                          <a:spcPct val="107000"/>
                        </a:lnSpc>
                        <a:spcAft>
                          <a:spcPts val="0"/>
                        </a:spcAft>
                      </a:pPr>
                      <a:r>
                        <a:rPr lang="ru-RU" sz="2400">
                          <a:effectLst/>
                        </a:rPr>
                        <a:t>Critical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a:effectLst/>
                        </a:rPr>
                        <a:t>Average</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alpha val="58039"/>
                      </a:srgb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98066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val="283056726"/>
              </p:ext>
            </p:extLst>
          </p:nvPr>
        </p:nvGraphicFramePr>
        <p:xfrm>
          <a:off x="406400" y="264160"/>
          <a:ext cx="11287760" cy="6156960"/>
        </p:xfrm>
        <a:graphic>
          <a:graphicData uri="http://schemas.openxmlformats.org/drawingml/2006/table">
            <a:tbl>
              <a:tblPr firstRow="1" firstCol="1" bandRow="1">
                <a:tableStyleId>{5C22544A-7EE6-4342-B048-85BDC9FD1C3A}</a:tableStyleId>
              </a:tblPr>
              <a:tblGrid>
                <a:gridCol w="616318">
                  <a:extLst>
                    <a:ext uri="{9D8B030D-6E8A-4147-A177-3AD203B41FA5}">
                      <a16:colId xmlns:a16="http://schemas.microsoft.com/office/drawing/2014/main" xmlns="" val="20000"/>
                    </a:ext>
                  </a:extLst>
                </a:gridCol>
                <a:gridCol w="4076075">
                  <a:extLst>
                    <a:ext uri="{9D8B030D-6E8A-4147-A177-3AD203B41FA5}">
                      <a16:colId xmlns:a16="http://schemas.microsoft.com/office/drawing/2014/main" xmlns="" val="20001"/>
                    </a:ext>
                  </a:extLst>
                </a:gridCol>
                <a:gridCol w="2079382">
                  <a:extLst>
                    <a:ext uri="{9D8B030D-6E8A-4147-A177-3AD203B41FA5}">
                      <a16:colId xmlns:a16="http://schemas.microsoft.com/office/drawing/2014/main" xmlns="" val="20002"/>
                    </a:ext>
                  </a:extLst>
                </a:gridCol>
                <a:gridCol w="2459757">
                  <a:extLst>
                    <a:ext uri="{9D8B030D-6E8A-4147-A177-3AD203B41FA5}">
                      <a16:colId xmlns:a16="http://schemas.microsoft.com/office/drawing/2014/main" xmlns="" val="20003"/>
                    </a:ext>
                  </a:extLst>
                </a:gridCol>
                <a:gridCol w="2056228">
                  <a:extLst>
                    <a:ext uri="{9D8B030D-6E8A-4147-A177-3AD203B41FA5}">
                      <a16:colId xmlns:a16="http://schemas.microsoft.com/office/drawing/2014/main" xmlns="" val="20004"/>
                    </a:ext>
                  </a:extLst>
                </a:gridCol>
              </a:tblGrid>
              <a:tr h="1253242">
                <a:tc>
                  <a:txBody>
                    <a:bodyPr/>
                    <a:lstStyle/>
                    <a:p>
                      <a:pPr indent="-635"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Function</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Priority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Labor</a:t>
                      </a:r>
                      <a:r>
                        <a:rPr lang="ru-RU" sz="2800" dirty="0">
                          <a:effectLst/>
                        </a:rPr>
                        <a:t> </a:t>
                      </a:r>
                      <a:r>
                        <a:rPr lang="ru-RU" sz="2800" dirty="0" err="1">
                          <a:effectLst/>
                        </a:rPr>
                        <a:t>intensity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Risk</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extLst>
                  <a:ext uri="{0D108BD9-81ED-4DB2-BD59-A6C34878D82A}">
                    <a16:rowId xmlns:a16="http://schemas.microsoft.com/office/drawing/2014/main" xmlns="" val="10000"/>
                  </a:ext>
                </a:extLst>
              </a:tr>
              <a:tr h="601458">
                <a:tc gridSpan="5">
                  <a:txBody>
                    <a:bodyPr/>
                    <a:lstStyle/>
                    <a:p>
                      <a:pPr algn="ctr">
                        <a:lnSpc>
                          <a:spcPct val="107000"/>
                        </a:lnSpc>
                        <a:spcAft>
                          <a:spcPts val="0"/>
                        </a:spcAft>
                      </a:pPr>
                      <a:r>
                        <a:rPr lang="en-US" sz="2400">
                          <a:effectLst/>
                        </a:rPr>
                        <a:t>B</a:t>
                      </a:r>
                      <a:r>
                        <a:rPr lang="ru-RU" sz="2400">
                          <a:effectLst/>
                        </a:rPr>
                        <a:t>asic level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xmlns="" val="10001"/>
                  </a:ext>
                </a:extLst>
              </a:tr>
              <a:tr h="1865744">
                <a:tc>
                  <a:txBody>
                    <a:bodyPr/>
                    <a:lstStyle/>
                    <a:p>
                      <a:pPr algn="ctr">
                        <a:lnSpc>
                          <a:spcPct val="107000"/>
                        </a:lnSpc>
                        <a:spcAft>
                          <a:spcPts val="0"/>
                        </a:spcAft>
                      </a:pPr>
                      <a:r>
                        <a:rPr lang="en-US" sz="2400" dirty="0" smtClean="0">
                          <a:effectLst/>
                          <a:latin typeface="+mn-lt"/>
                          <a:ea typeface="+mn-ea"/>
                          <a:cs typeface="+mn-cs"/>
                        </a:rPr>
                        <a:t>11</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Preservation of photo barcode locations in the database</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High</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smtClean="0">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extLst>
                  <a:ext uri="{0D108BD9-81ED-4DB2-BD59-A6C34878D82A}">
                    <a16:rowId xmlns:a16="http://schemas.microsoft.com/office/drawing/2014/main" xmlns="" val="10002"/>
                  </a:ext>
                </a:extLst>
              </a:tr>
              <a:tr h="1232374">
                <a:tc>
                  <a:txBody>
                    <a:bodyPr/>
                    <a:lstStyle/>
                    <a:p>
                      <a:pPr algn="ctr">
                        <a:lnSpc>
                          <a:spcPct val="107000"/>
                        </a:lnSpc>
                        <a:spcAft>
                          <a:spcPts val="0"/>
                        </a:spcAft>
                      </a:pPr>
                      <a:r>
                        <a:rPr lang="en-US" sz="2400" dirty="0" smtClean="0">
                          <a:effectLst/>
                          <a:latin typeface="+mn-lt"/>
                          <a:ea typeface="+mn-ea"/>
                          <a:cs typeface="+mn-cs"/>
                        </a:rPr>
                        <a:t>5</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400" kern="1200" dirty="0" err="1" smtClean="0">
                          <a:solidFill>
                            <a:schemeClr val="dk1"/>
                          </a:solidFill>
                          <a:effectLst/>
                          <a:latin typeface="+mn-lt"/>
                          <a:ea typeface="+mn-ea"/>
                          <a:cs typeface="+mn-cs"/>
                        </a:rPr>
                        <a:t>Multilanguage</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High</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smtClean="0">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extLst>
                  <a:ext uri="{0D108BD9-81ED-4DB2-BD59-A6C34878D82A}">
                    <a16:rowId xmlns:a16="http://schemas.microsoft.com/office/drawing/2014/main" xmlns="" val="10003"/>
                  </a:ext>
                </a:extLst>
              </a:tr>
              <a:tr h="1204142">
                <a:tc>
                  <a:txBody>
                    <a:bodyPr/>
                    <a:lstStyle/>
                    <a:p>
                      <a:pPr algn="ctr">
                        <a:lnSpc>
                          <a:spcPct val="107000"/>
                        </a:lnSpc>
                        <a:spcAft>
                          <a:spcPts val="0"/>
                        </a:spcAft>
                      </a:pPr>
                      <a:r>
                        <a:rPr lang="en-US" sz="2400" dirty="0" smtClean="0">
                          <a:effectLst/>
                          <a:latin typeface="+mn-lt"/>
                          <a:ea typeface="+mn-ea"/>
                          <a:cs typeface="+mn-cs"/>
                        </a:rPr>
                        <a:t>1</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Ability to evaluate fish places</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High</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smtClean="0">
                          <a:effectLst/>
                        </a:rPr>
                        <a:t>Average</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4966963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graphicFrame>
        <p:nvGraphicFramePr>
          <p:cNvPr id="5" name="Объект 3"/>
          <p:cNvGraphicFramePr>
            <a:graphicFrameLocks noGrp="1"/>
          </p:cNvGraphicFramePr>
          <p:nvPr>
            <p:ph idx="1"/>
            <p:extLst>
              <p:ext uri="{D42A27DB-BD31-4B8C-83A1-F6EECF244321}">
                <p14:modId xmlns:p14="http://schemas.microsoft.com/office/powerpoint/2010/main" val="2391116932"/>
              </p:ext>
            </p:extLst>
          </p:nvPr>
        </p:nvGraphicFramePr>
        <p:xfrm>
          <a:off x="406400" y="264160"/>
          <a:ext cx="11287760" cy="6096000"/>
        </p:xfrm>
        <a:graphic>
          <a:graphicData uri="http://schemas.openxmlformats.org/drawingml/2006/table">
            <a:tbl>
              <a:tblPr firstRow="1" firstCol="1" bandRow="1">
                <a:tableStyleId>{5C22544A-7EE6-4342-B048-85BDC9FD1C3A}</a:tableStyleId>
              </a:tblPr>
              <a:tblGrid>
                <a:gridCol w="616318">
                  <a:extLst>
                    <a:ext uri="{9D8B030D-6E8A-4147-A177-3AD203B41FA5}">
                      <a16:colId xmlns:a16="http://schemas.microsoft.com/office/drawing/2014/main" xmlns="" val="20000"/>
                    </a:ext>
                  </a:extLst>
                </a:gridCol>
                <a:gridCol w="4076075">
                  <a:extLst>
                    <a:ext uri="{9D8B030D-6E8A-4147-A177-3AD203B41FA5}">
                      <a16:colId xmlns:a16="http://schemas.microsoft.com/office/drawing/2014/main" xmlns="" val="20001"/>
                    </a:ext>
                  </a:extLst>
                </a:gridCol>
                <a:gridCol w="2079382">
                  <a:extLst>
                    <a:ext uri="{9D8B030D-6E8A-4147-A177-3AD203B41FA5}">
                      <a16:colId xmlns:a16="http://schemas.microsoft.com/office/drawing/2014/main" xmlns="" val="20002"/>
                    </a:ext>
                  </a:extLst>
                </a:gridCol>
                <a:gridCol w="2459757">
                  <a:extLst>
                    <a:ext uri="{9D8B030D-6E8A-4147-A177-3AD203B41FA5}">
                      <a16:colId xmlns:a16="http://schemas.microsoft.com/office/drawing/2014/main" xmlns="" val="20003"/>
                    </a:ext>
                  </a:extLst>
                </a:gridCol>
                <a:gridCol w="2056228">
                  <a:extLst>
                    <a:ext uri="{9D8B030D-6E8A-4147-A177-3AD203B41FA5}">
                      <a16:colId xmlns:a16="http://schemas.microsoft.com/office/drawing/2014/main" xmlns="" val="20004"/>
                    </a:ext>
                  </a:extLst>
                </a:gridCol>
              </a:tblGrid>
              <a:tr h="1542508">
                <a:tc>
                  <a:txBody>
                    <a:bodyPr/>
                    <a:lstStyle/>
                    <a:p>
                      <a:pPr indent="-635"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Function</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Priority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Labor</a:t>
                      </a:r>
                      <a:r>
                        <a:rPr lang="ru-RU" sz="2800" dirty="0">
                          <a:effectLst/>
                        </a:rPr>
                        <a:t> </a:t>
                      </a:r>
                      <a:r>
                        <a:rPr lang="ru-RU" sz="2800" dirty="0" err="1">
                          <a:effectLst/>
                        </a:rPr>
                        <a:t>intensity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Risk</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extLst>
                  <a:ext uri="{0D108BD9-81ED-4DB2-BD59-A6C34878D82A}">
                    <a16:rowId xmlns:a16="http://schemas.microsoft.com/office/drawing/2014/main" xmlns="" val="10000"/>
                  </a:ext>
                </a:extLst>
              </a:tr>
              <a:tr h="740283">
                <a:tc gridSpan="5">
                  <a:txBody>
                    <a:bodyPr/>
                    <a:lstStyle/>
                    <a:p>
                      <a:pPr algn="ctr">
                        <a:lnSpc>
                          <a:spcPct val="107000"/>
                        </a:lnSpc>
                        <a:spcAft>
                          <a:spcPts val="0"/>
                        </a:spcAft>
                      </a:pPr>
                      <a:r>
                        <a:rPr lang="en-US" sz="2400">
                          <a:effectLst/>
                        </a:rPr>
                        <a:t>B</a:t>
                      </a:r>
                      <a:r>
                        <a:rPr lang="ru-RU" sz="2400">
                          <a:effectLst/>
                        </a:rPr>
                        <a:t>asic level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xmlns="" val="10001"/>
                  </a:ext>
                </a:extLst>
              </a:tr>
              <a:tr h="2296385">
                <a:tc>
                  <a:txBody>
                    <a:bodyPr/>
                    <a:lstStyle/>
                    <a:p>
                      <a:pPr algn="ctr">
                        <a:lnSpc>
                          <a:spcPct val="107000"/>
                        </a:lnSpc>
                        <a:spcAft>
                          <a:spcPts val="0"/>
                        </a:spcAft>
                      </a:pPr>
                      <a:r>
                        <a:rPr lang="en-US" sz="2400" dirty="0" smtClean="0">
                          <a:effectLst/>
                          <a:latin typeface="+mn-lt"/>
                          <a:ea typeface="+mn-ea"/>
                          <a:cs typeface="+mn-cs"/>
                        </a:rPr>
                        <a:t>2</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400">
                          <a:solidFill>
                            <a:srgbClr val="000000"/>
                          </a:solidFill>
                          <a:effectLst/>
                          <a:latin typeface="+mj-lt"/>
                          <a:ea typeface="Calibri" panose="020F0502020204030204" pitchFamily="34" charset="0"/>
                          <a:cs typeface="Times New Roman" panose="02020603050405020304" pitchFamily="18" charset="0"/>
                        </a:rPr>
                        <a:t>Registration via social network</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Average</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extLst>
                  <a:ext uri="{0D108BD9-81ED-4DB2-BD59-A6C34878D82A}">
                    <a16:rowId xmlns:a16="http://schemas.microsoft.com/office/drawing/2014/main" xmlns="" val="10002"/>
                  </a:ext>
                </a:extLst>
              </a:tr>
              <a:tr h="1516824">
                <a:tc>
                  <a:txBody>
                    <a:bodyPr/>
                    <a:lstStyle/>
                    <a:p>
                      <a:pPr algn="ctr">
                        <a:lnSpc>
                          <a:spcPct val="107000"/>
                        </a:lnSpc>
                        <a:spcAft>
                          <a:spcPts val="0"/>
                        </a:spcAft>
                      </a:pPr>
                      <a:r>
                        <a:rPr lang="en-US" sz="2400" dirty="0" smtClean="0">
                          <a:effectLst/>
                          <a:latin typeface="+mn-lt"/>
                          <a:ea typeface="+mn-ea"/>
                          <a:cs typeface="+mn-cs"/>
                        </a:rPr>
                        <a:t>12</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6000"/>
                        </a:lnSpc>
                        <a:spcAft>
                          <a:spcPts val="0"/>
                        </a:spcAft>
                      </a:pPr>
                      <a:r>
                        <a:rPr lang="en-US" sz="2400" b="0" i="0">
                          <a:effectLst/>
                          <a:latin typeface="+mj-lt"/>
                          <a:ea typeface="Calibri" panose="020F0502020204030204" pitchFamily="34" charset="0"/>
                          <a:cs typeface="Times New Roman" panose="02020603050405020304" pitchFamily="18" charset="0"/>
                        </a:rPr>
                        <a:t>Saving data after an update</a:t>
                      </a:r>
                      <a:endParaRPr lang="ru-RU" sz="2800" b="1" i="1">
                        <a:effectLst/>
                        <a:latin typeface="+mj-lt"/>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07000"/>
                        </a:lnSpc>
                        <a:spcAft>
                          <a:spcPts val="0"/>
                        </a:spcAft>
                      </a:pPr>
                      <a:r>
                        <a:rPr lang="ru-RU" sz="2400" dirty="0" err="1">
                          <a:effectLst/>
                          <a:latin typeface="+mj-lt"/>
                          <a:ea typeface="Calibri" panose="020F0502020204030204" pitchFamily="34" charset="0"/>
                          <a:cs typeface="Times New Roman" panose="02020603050405020304" pitchFamily="18" charset="0"/>
                        </a:rPr>
                        <a:t>Average</a:t>
                      </a:r>
                      <a:endParaRPr lang="ru-RU" sz="1800" dirty="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dirty="0" err="1">
                          <a:effectLst/>
                          <a:latin typeface="+mj-lt"/>
                          <a:ea typeface="Calibri" panose="020F0502020204030204" pitchFamily="34" charset="0"/>
                          <a:cs typeface="Times New Roman" panose="02020603050405020304" pitchFamily="18" charset="0"/>
                        </a:rPr>
                        <a:t>Average</a:t>
                      </a:r>
                      <a:endParaRPr lang="ru-RU" sz="1800" dirty="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1355271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graphicFrame>
        <p:nvGraphicFramePr>
          <p:cNvPr id="5" name="Объект 3"/>
          <p:cNvGraphicFramePr>
            <a:graphicFrameLocks noGrp="1"/>
          </p:cNvGraphicFramePr>
          <p:nvPr>
            <p:ph idx="1"/>
            <p:extLst>
              <p:ext uri="{D42A27DB-BD31-4B8C-83A1-F6EECF244321}">
                <p14:modId xmlns:p14="http://schemas.microsoft.com/office/powerpoint/2010/main" val="2602829460"/>
              </p:ext>
            </p:extLst>
          </p:nvPr>
        </p:nvGraphicFramePr>
        <p:xfrm>
          <a:off x="406400" y="264160"/>
          <a:ext cx="11287760" cy="6096000"/>
        </p:xfrm>
        <a:graphic>
          <a:graphicData uri="http://schemas.openxmlformats.org/drawingml/2006/table">
            <a:tbl>
              <a:tblPr firstRow="1" firstCol="1" bandRow="1">
                <a:tableStyleId>{5C22544A-7EE6-4342-B048-85BDC9FD1C3A}</a:tableStyleId>
              </a:tblPr>
              <a:tblGrid>
                <a:gridCol w="616318">
                  <a:extLst>
                    <a:ext uri="{9D8B030D-6E8A-4147-A177-3AD203B41FA5}">
                      <a16:colId xmlns:a16="http://schemas.microsoft.com/office/drawing/2014/main" xmlns="" val="20000"/>
                    </a:ext>
                  </a:extLst>
                </a:gridCol>
                <a:gridCol w="4076075">
                  <a:extLst>
                    <a:ext uri="{9D8B030D-6E8A-4147-A177-3AD203B41FA5}">
                      <a16:colId xmlns:a16="http://schemas.microsoft.com/office/drawing/2014/main" xmlns="" val="20001"/>
                    </a:ext>
                  </a:extLst>
                </a:gridCol>
                <a:gridCol w="2079382">
                  <a:extLst>
                    <a:ext uri="{9D8B030D-6E8A-4147-A177-3AD203B41FA5}">
                      <a16:colId xmlns:a16="http://schemas.microsoft.com/office/drawing/2014/main" xmlns="" val="20002"/>
                    </a:ext>
                  </a:extLst>
                </a:gridCol>
                <a:gridCol w="2459757">
                  <a:extLst>
                    <a:ext uri="{9D8B030D-6E8A-4147-A177-3AD203B41FA5}">
                      <a16:colId xmlns:a16="http://schemas.microsoft.com/office/drawing/2014/main" xmlns="" val="20003"/>
                    </a:ext>
                  </a:extLst>
                </a:gridCol>
                <a:gridCol w="2056228">
                  <a:extLst>
                    <a:ext uri="{9D8B030D-6E8A-4147-A177-3AD203B41FA5}">
                      <a16:colId xmlns:a16="http://schemas.microsoft.com/office/drawing/2014/main" xmlns="" val="20004"/>
                    </a:ext>
                  </a:extLst>
                </a:gridCol>
              </a:tblGrid>
              <a:tr h="1542508">
                <a:tc>
                  <a:txBody>
                    <a:bodyPr/>
                    <a:lstStyle/>
                    <a:p>
                      <a:pPr indent="-635"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Function</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Priority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Labor</a:t>
                      </a:r>
                      <a:r>
                        <a:rPr lang="ru-RU" sz="2800" dirty="0">
                          <a:effectLst/>
                        </a:rPr>
                        <a:t> </a:t>
                      </a:r>
                      <a:r>
                        <a:rPr lang="ru-RU" sz="2800" dirty="0" err="1">
                          <a:effectLst/>
                        </a:rPr>
                        <a:t>intensity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Risk</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extLst>
                  <a:ext uri="{0D108BD9-81ED-4DB2-BD59-A6C34878D82A}">
                    <a16:rowId xmlns:a16="http://schemas.microsoft.com/office/drawing/2014/main" xmlns="" val="10000"/>
                  </a:ext>
                </a:extLst>
              </a:tr>
              <a:tr h="740283">
                <a:tc gridSpan="5">
                  <a:txBody>
                    <a:bodyPr/>
                    <a:lstStyle/>
                    <a:p>
                      <a:pPr algn="ctr">
                        <a:lnSpc>
                          <a:spcPct val="107000"/>
                        </a:lnSpc>
                        <a:spcAft>
                          <a:spcPts val="0"/>
                        </a:spcAft>
                      </a:pPr>
                      <a:r>
                        <a:rPr lang="en-US" sz="2400" dirty="0" smtClean="0">
                          <a:effectLst/>
                        </a:rPr>
                        <a:t>Additional</a:t>
                      </a:r>
                      <a:r>
                        <a:rPr lang="ru-RU" sz="2400" dirty="0" smtClean="0">
                          <a:effectLst/>
                        </a:rPr>
                        <a:t> </a:t>
                      </a:r>
                      <a:r>
                        <a:rPr lang="ru-RU" sz="2400" dirty="0" err="1">
                          <a:effectLst/>
                        </a:rPr>
                        <a:t>level</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xmlns="" val="10001"/>
                  </a:ext>
                </a:extLst>
              </a:tr>
              <a:tr h="2296385">
                <a:tc>
                  <a:txBody>
                    <a:bodyPr/>
                    <a:lstStyle/>
                    <a:p>
                      <a:pPr algn="ctr">
                        <a:lnSpc>
                          <a:spcPct val="107000"/>
                        </a:lnSpc>
                        <a:spcAft>
                          <a:spcPts val="0"/>
                        </a:spcAft>
                      </a:pPr>
                      <a:r>
                        <a:rPr lang="en-US" sz="2400" dirty="0" smtClean="0">
                          <a:effectLst/>
                          <a:latin typeface="+mn-lt"/>
                          <a:ea typeface="+mn-ea"/>
                          <a:cs typeface="+mn-cs"/>
                        </a:rPr>
                        <a:t>3</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6000"/>
                        </a:lnSpc>
                        <a:spcAft>
                          <a:spcPts val="0"/>
                        </a:spcAft>
                      </a:pPr>
                      <a:r>
                        <a:rPr lang="en-US" sz="2400" b="0" i="0">
                          <a:solidFill>
                            <a:srgbClr val="000000"/>
                          </a:solidFill>
                          <a:effectLst/>
                          <a:latin typeface="+mj-lt"/>
                          <a:ea typeface="Calibri" panose="020F0502020204030204" pitchFamily="34" charset="0"/>
                          <a:cs typeface="Times New Roman" panose="02020603050405020304" pitchFamily="18" charset="0"/>
                        </a:rPr>
                        <a:t>Selecting the range of the program</a:t>
                      </a:r>
                      <a:endParaRPr lang="ru-RU" sz="2800" b="1" i="1">
                        <a:effectLst/>
                        <a:latin typeface="+mj-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Average</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Average</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extLst>
                  <a:ext uri="{0D108BD9-81ED-4DB2-BD59-A6C34878D82A}">
                    <a16:rowId xmlns:a16="http://schemas.microsoft.com/office/drawing/2014/main" xmlns="" val="10002"/>
                  </a:ext>
                </a:extLst>
              </a:tr>
              <a:tr h="1516824">
                <a:tc>
                  <a:txBody>
                    <a:bodyPr/>
                    <a:lstStyle/>
                    <a:p>
                      <a:pPr algn="ctr">
                        <a:lnSpc>
                          <a:spcPct val="107000"/>
                        </a:lnSpc>
                        <a:spcAft>
                          <a:spcPts val="0"/>
                        </a:spcAft>
                      </a:pPr>
                      <a:r>
                        <a:rPr lang="en-US" sz="2400" dirty="0" smtClean="0">
                          <a:effectLst/>
                          <a:latin typeface="+mn-lt"/>
                          <a:ea typeface="+mn-ea"/>
                          <a:cs typeface="+mn-cs"/>
                        </a:rPr>
                        <a:t>10</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6000"/>
                        </a:lnSpc>
                        <a:spcAft>
                          <a:spcPts val="0"/>
                        </a:spcAft>
                      </a:pPr>
                      <a:r>
                        <a:rPr lang="ru-RU" sz="2400" b="0" i="0">
                          <a:solidFill>
                            <a:srgbClr val="000000"/>
                          </a:solidFill>
                          <a:effectLst/>
                          <a:latin typeface="+mj-lt"/>
                          <a:ea typeface="Calibri" panose="020F0502020204030204" pitchFamily="34" charset="0"/>
                          <a:cs typeface="Times New Roman" panose="02020603050405020304" pitchFamily="18" charset="0"/>
                        </a:rPr>
                        <a:t>Automatic Notifications</a:t>
                      </a:r>
                      <a:endParaRPr lang="ru-RU" sz="2800" b="1" i="1">
                        <a:effectLst/>
                        <a:latin typeface="+mj-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0"/>
                        </a:spcAft>
                      </a:pPr>
                      <a:r>
                        <a:rPr lang="ru-RU" sz="2400" dirty="0" err="1">
                          <a:effectLst/>
                          <a:latin typeface="+mj-lt"/>
                          <a:ea typeface="Calibri" panose="020F0502020204030204" pitchFamily="34" charset="0"/>
                          <a:cs typeface="Times New Roman" panose="02020603050405020304" pitchFamily="18" charset="0"/>
                        </a:rPr>
                        <a:t>Low</a:t>
                      </a:r>
                      <a:endParaRPr lang="ru-RU" sz="1800" dirty="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2692385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Таблица 4"/>
          <p:cNvGraphicFramePr>
            <a:graphicFrameLocks noGrp="1"/>
          </p:cNvGraphicFramePr>
          <p:nvPr>
            <p:extLst/>
          </p:nvPr>
        </p:nvGraphicFramePr>
        <p:xfrm>
          <a:off x="335281" y="426721"/>
          <a:ext cx="11399520" cy="5831838"/>
        </p:xfrm>
        <a:graphic>
          <a:graphicData uri="http://schemas.openxmlformats.org/drawingml/2006/table">
            <a:tbl>
              <a:tblPr firstRow="1" bandRow="1">
                <a:tableStyleId>{5C22544A-7EE6-4342-B048-85BDC9FD1C3A}</a:tableStyleId>
              </a:tblPr>
              <a:tblGrid>
                <a:gridCol w="3799840"/>
                <a:gridCol w="3799840"/>
                <a:gridCol w="3799840"/>
              </a:tblGrid>
              <a:tr h="736547">
                <a:tc>
                  <a:txBody>
                    <a:bodyPr/>
                    <a:lstStyle/>
                    <a:p>
                      <a:r>
                        <a:rPr lang="en-US" sz="3200" dirty="0" smtClean="0"/>
                        <a:t>Input</a:t>
                      </a:r>
                      <a:endParaRPr lang="uk-UA" sz="3200" dirty="0"/>
                    </a:p>
                  </a:txBody>
                  <a:tcPr>
                    <a:solidFill>
                      <a:schemeClr val="accent1">
                        <a:lumMod val="75000"/>
                      </a:schemeClr>
                    </a:solidFill>
                  </a:tcPr>
                </a:tc>
                <a:tc>
                  <a:txBody>
                    <a:bodyPr/>
                    <a:lstStyle/>
                    <a:p>
                      <a:r>
                        <a:rPr lang="en-US" sz="3200" dirty="0" smtClean="0"/>
                        <a:t>Explanation</a:t>
                      </a:r>
                      <a:endParaRPr lang="uk-UA" sz="3200" dirty="0"/>
                    </a:p>
                  </a:txBody>
                  <a:tcPr>
                    <a:solidFill>
                      <a:schemeClr val="accent1">
                        <a:lumMod val="75000"/>
                      </a:schemeClr>
                    </a:solidFill>
                  </a:tcPr>
                </a:tc>
                <a:tc>
                  <a:txBody>
                    <a:bodyPr/>
                    <a:lstStyle/>
                    <a:p>
                      <a:r>
                        <a:rPr lang="en-US" sz="3200" dirty="0" smtClean="0"/>
                        <a:t>Output</a:t>
                      </a:r>
                      <a:endParaRPr lang="uk-UA" sz="3200" dirty="0"/>
                    </a:p>
                  </a:txBody>
                  <a:tcPr>
                    <a:solidFill>
                      <a:schemeClr val="accent1">
                        <a:lumMod val="75000"/>
                      </a:schemeClr>
                    </a:solidFill>
                  </a:tcPr>
                </a:tc>
              </a:tr>
              <a:tr h="1271300">
                <a:tc>
                  <a:txBody>
                    <a:bodyPr/>
                    <a:lstStyle/>
                    <a:p>
                      <a:r>
                        <a:rPr lang="en-US" sz="3200" dirty="0" smtClean="0"/>
                        <a:t>User location</a:t>
                      </a:r>
                      <a:endParaRPr lang="uk-UA" sz="3200" dirty="0"/>
                    </a:p>
                  </a:txBody>
                  <a:tcPr>
                    <a:solidFill>
                      <a:srgbClr val="00B0F0"/>
                    </a:solidFill>
                  </a:tcPr>
                </a:tc>
                <a:tc>
                  <a:txBody>
                    <a:bodyPr/>
                    <a:lstStyle/>
                    <a:p>
                      <a:r>
                        <a:rPr lang="en-US" sz="3200" dirty="0" smtClean="0"/>
                        <a:t>Required to find</a:t>
                      </a:r>
                      <a:r>
                        <a:rPr lang="en-US" sz="3200" baseline="0" dirty="0" smtClean="0"/>
                        <a:t> spots near the user</a:t>
                      </a:r>
                      <a:endParaRPr lang="uk-UA" sz="3200" dirty="0"/>
                    </a:p>
                  </a:txBody>
                  <a:tcPr>
                    <a:solidFill>
                      <a:srgbClr val="00B0F0"/>
                    </a:solidFill>
                  </a:tcPr>
                </a:tc>
                <a:tc>
                  <a:txBody>
                    <a:bodyPr/>
                    <a:lstStyle/>
                    <a:p>
                      <a:r>
                        <a:rPr lang="en-US" sz="3200" dirty="0" smtClean="0"/>
                        <a:t>Map with surrounding spots</a:t>
                      </a:r>
                      <a:endParaRPr lang="uk-UA" sz="3200" dirty="0"/>
                    </a:p>
                  </a:txBody>
                  <a:tcPr>
                    <a:solidFill>
                      <a:srgbClr val="00B0F0"/>
                    </a:solidFill>
                  </a:tcPr>
                </a:tc>
              </a:tr>
              <a:tr h="1816144">
                <a:tc>
                  <a:txBody>
                    <a:bodyPr/>
                    <a:lstStyle/>
                    <a:p>
                      <a:r>
                        <a:rPr lang="en-US" sz="3200" dirty="0" smtClean="0"/>
                        <a:t>Current</a:t>
                      </a:r>
                      <a:r>
                        <a:rPr lang="en-US" sz="3200" baseline="0" dirty="0" smtClean="0"/>
                        <a:t> location</a:t>
                      </a:r>
                      <a:endParaRPr lang="uk-UA" sz="3200" dirty="0"/>
                    </a:p>
                  </a:txBody>
                  <a:tcPr>
                    <a:solidFill>
                      <a:srgbClr val="00B0F0"/>
                    </a:solidFill>
                  </a:tcPr>
                </a:tc>
                <a:tc>
                  <a:txBody>
                    <a:bodyPr/>
                    <a:lstStyle/>
                    <a:p>
                      <a:r>
                        <a:rPr lang="en-US" sz="3200" dirty="0" smtClean="0"/>
                        <a:t>Required to track</a:t>
                      </a:r>
                      <a:r>
                        <a:rPr lang="en-US" sz="3200" baseline="0" dirty="0" smtClean="0"/>
                        <a:t> the position while en route to the spot</a:t>
                      </a:r>
                      <a:endParaRPr lang="uk-UA" sz="3200" dirty="0"/>
                    </a:p>
                  </a:txBody>
                  <a:tcPr>
                    <a:solidFill>
                      <a:srgbClr val="00B0F0"/>
                    </a:solidFill>
                  </a:tcPr>
                </a:tc>
                <a:tc>
                  <a:txBody>
                    <a:bodyPr/>
                    <a:lstStyle/>
                    <a:p>
                      <a:r>
                        <a:rPr lang="en-US" sz="3200" dirty="0" smtClean="0"/>
                        <a:t>Route to spot</a:t>
                      </a:r>
                      <a:endParaRPr lang="uk-UA" sz="3200" dirty="0"/>
                    </a:p>
                  </a:txBody>
                  <a:tcPr>
                    <a:solidFill>
                      <a:srgbClr val="00B0F0"/>
                    </a:solidFill>
                  </a:tcPr>
                </a:tc>
              </a:tr>
              <a:tr h="736547">
                <a:tc>
                  <a:txBody>
                    <a:bodyPr/>
                    <a:lstStyle/>
                    <a:p>
                      <a:r>
                        <a:rPr lang="en-US" sz="3200" dirty="0" smtClean="0"/>
                        <a:t>Spot</a:t>
                      </a:r>
                      <a:r>
                        <a:rPr lang="en-US" sz="3200" baseline="0" dirty="0" smtClean="0"/>
                        <a:t> visitation data</a:t>
                      </a:r>
                      <a:endParaRPr lang="uk-UA" sz="3200" dirty="0"/>
                    </a:p>
                  </a:txBody>
                  <a:tcPr>
                    <a:solidFill>
                      <a:srgbClr val="00B0F0"/>
                    </a:solidFill>
                  </a:tcPr>
                </a:tc>
                <a:tc>
                  <a:txBody>
                    <a:bodyPr/>
                    <a:lstStyle/>
                    <a:p>
                      <a:r>
                        <a:rPr lang="en-US" sz="3200" dirty="0" smtClean="0"/>
                        <a:t>To have relevant</a:t>
                      </a:r>
                      <a:r>
                        <a:rPr lang="en-US" sz="3200" baseline="0" dirty="0" smtClean="0"/>
                        <a:t> data</a:t>
                      </a:r>
                      <a:endParaRPr lang="uk-UA" sz="3200" dirty="0"/>
                    </a:p>
                  </a:txBody>
                  <a:tcPr>
                    <a:solidFill>
                      <a:srgbClr val="00B0F0"/>
                    </a:solidFill>
                  </a:tcPr>
                </a:tc>
                <a:tc>
                  <a:txBody>
                    <a:bodyPr/>
                    <a:lstStyle/>
                    <a:p>
                      <a:r>
                        <a:rPr lang="en-US" sz="3200" dirty="0" smtClean="0"/>
                        <a:t>Spot reviews</a:t>
                      </a:r>
                      <a:endParaRPr lang="uk-UA" sz="3200" dirty="0"/>
                    </a:p>
                  </a:txBody>
                  <a:tcPr>
                    <a:solidFill>
                      <a:srgbClr val="00B0F0"/>
                    </a:solidFill>
                  </a:tcPr>
                </a:tc>
              </a:tr>
              <a:tr h="1271300">
                <a:tc>
                  <a:txBody>
                    <a:bodyPr/>
                    <a:lstStyle/>
                    <a:p>
                      <a:r>
                        <a:rPr lang="en-US" sz="3200" dirty="0" smtClean="0"/>
                        <a:t>Spot</a:t>
                      </a:r>
                      <a:r>
                        <a:rPr lang="en-US" sz="3200" baseline="0" dirty="0" smtClean="0"/>
                        <a:t> registration</a:t>
                      </a:r>
                      <a:endParaRPr lang="uk-UA" sz="3200" dirty="0"/>
                    </a:p>
                  </a:txBody>
                  <a:tcPr>
                    <a:solidFill>
                      <a:srgbClr val="00B0F0"/>
                    </a:solidFill>
                  </a:tcPr>
                </a:tc>
                <a:tc>
                  <a:txBody>
                    <a:bodyPr/>
                    <a:lstStyle/>
                    <a:p>
                      <a:r>
                        <a:rPr lang="en-US" sz="3200" dirty="0" smtClean="0"/>
                        <a:t>Administrator</a:t>
                      </a:r>
                      <a:r>
                        <a:rPr lang="en-US" sz="3200" baseline="0" dirty="0" smtClean="0"/>
                        <a:t> can add a new spot</a:t>
                      </a:r>
                      <a:endParaRPr lang="uk-UA" sz="3200" dirty="0"/>
                    </a:p>
                  </a:txBody>
                  <a:tcPr>
                    <a:solidFill>
                      <a:srgbClr val="00B0F0"/>
                    </a:solidFill>
                  </a:tcPr>
                </a:tc>
                <a:tc>
                  <a:txBody>
                    <a:bodyPr/>
                    <a:lstStyle/>
                    <a:p>
                      <a:r>
                        <a:rPr lang="en-US" sz="3200" dirty="0" smtClean="0"/>
                        <a:t>New spot on the map</a:t>
                      </a:r>
                      <a:endParaRPr lang="uk-UA" sz="3200" dirty="0"/>
                    </a:p>
                  </a:txBody>
                  <a:tcPr>
                    <a:solidFill>
                      <a:srgbClr val="00B0F0"/>
                    </a:solidFill>
                  </a:tcPr>
                </a:tc>
              </a:tr>
            </a:tbl>
          </a:graphicData>
        </a:graphic>
      </p:graphicFrame>
    </p:spTree>
    <p:extLst>
      <p:ext uri="{BB962C8B-B14F-4D97-AF65-F5344CB8AC3E}">
        <p14:creationId xmlns:p14="http://schemas.microsoft.com/office/powerpoint/2010/main" val="37564885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858000"/>
          </a:xfrm>
          <a:prstGeom prst="rect">
            <a:avLst/>
          </a:prstGeom>
          <a:solidFill>
            <a:srgbClr val="04D0E6">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Объект 2"/>
          <p:cNvSpPr>
            <a:spLocks noGrp="1"/>
          </p:cNvSpPr>
          <p:nvPr>
            <p:ph idx="1"/>
          </p:nvPr>
        </p:nvSpPr>
        <p:spPr>
          <a:xfrm>
            <a:off x="838200" y="0"/>
            <a:ext cx="10515600" cy="1145060"/>
          </a:xfrm>
        </p:spPr>
        <p:txBody>
          <a:bodyPr>
            <a:noAutofit/>
          </a:bodyPr>
          <a:lstStyle/>
          <a:p>
            <a:pPr>
              <a:buNone/>
            </a:pPr>
            <a:r>
              <a:rPr lang="en-US" sz="7800" b="1" dirty="0" smtClean="0">
                <a:effectLst>
                  <a:outerShdw blurRad="38100" dist="38100" dir="2700000" algn="tl">
                    <a:srgbClr val="000000">
                      <a:alpha val="43137"/>
                    </a:srgbClr>
                  </a:outerShdw>
                </a:effectLst>
              </a:rPr>
              <a:t>Building a correct system</a:t>
            </a:r>
            <a:endParaRPr lang="ru-RU" sz="7800" b="1" dirty="0">
              <a:effectLst>
                <a:outerShdw blurRad="38100" dist="38100" dir="2700000" algn="tl">
                  <a:srgbClr val="000000">
                    <a:alpha val="43137"/>
                  </a:srgbClr>
                </a:outerShdw>
              </a:effectLst>
            </a:endParaRPr>
          </a:p>
        </p:txBody>
      </p:sp>
      <p:graphicFrame>
        <p:nvGraphicFramePr>
          <p:cNvPr id="6" name="Таблица 5"/>
          <p:cNvGraphicFramePr>
            <a:graphicFrameLocks noGrp="1"/>
          </p:cNvGraphicFramePr>
          <p:nvPr>
            <p:extLst>
              <p:ext uri="{D42A27DB-BD31-4B8C-83A1-F6EECF244321}">
                <p14:modId xmlns:p14="http://schemas.microsoft.com/office/powerpoint/2010/main" val="3256439466"/>
              </p:ext>
            </p:extLst>
          </p:nvPr>
        </p:nvGraphicFramePr>
        <p:xfrm>
          <a:off x="548639" y="1145060"/>
          <a:ext cx="11379200" cy="5669280"/>
        </p:xfrm>
        <a:graphic>
          <a:graphicData uri="http://schemas.openxmlformats.org/drawingml/2006/table">
            <a:tbl>
              <a:tblPr firstRow="1" bandRow="1">
                <a:tableStyleId>{5C22544A-7EE6-4342-B048-85BDC9FD1C3A}</a:tableStyleId>
              </a:tblPr>
              <a:tblGrid>
                <a:gridCol w="2844800"/>
                <a:gridCol w="2844800"/>
                <a:gridCol w="2844800"/>
                <a:gridCol w="2844800"/>
              </a:tblGrid>
              <a:tr h="780316">
                <a:tc>
                  <a:txBody>
                    <a:bodyPr/>
                    <a:lstStyle/>
                    <a:p>
                      <a:r>
                        <a:rPr lang="en-US" sz="2400" dirty="0" smtClean="0"/>
                        <a:t>Uses</a:t>
                      </a:r>
                      <a:r>
                        <a:rPr lang="en-US" sz="2400" baseline="0" dirty="0" smtClean="0"/>
                        <a:t> DB storage</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lang="en-US" sz="2400" dirty="0" smtClean="0"/>
                        <a:t>Data validation</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lang="en-US" sz="2400" dirty="0" smtClean="0"/>
                        <a:t>Operation</a:t>
                      </a:r>
                      <a:r>
                        <a:rPr lang="en-US" sz="2400" baseline="0" dirty="0" smtClean="0"/>
                        <a:t> status notification</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r>
                        <a:rPr lang="en-US" sz="2400" dirty="0" err="1" smtClean="0"/>
                        <a:t>Facebook</a:t>
                      </a:r>
                      <a:r>
                        <a:rPr lang="en-US" sz="2400" dirty="0" smtClean="0"/>
                        <a:t> authorization</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r>
              <a:tr h="433509">
                <a:tc gridSpan="4">
                  <a:txBody>
                    <a:bodyPr/>
                    <a:lstStyle/>
                    <a:p>
                      <a:r>
                        <a:rPr lang="en-US" sz="2400" dirty="0" smtClean="0"/>
                        <a:t>                                                                  Registration</a:t>
                      </a:r>
                      <a:endParaRPr lang="uk-UA"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hMerge="1">
                  <a:txBody>
                    <a:bodyPr/>
                    <a:lstStyle/>
                    <a:p>
                      <a:endParaRPr lang="uk-UA" dirty="0"/>
                    </a:p>
                  </a:txBody>
                  <a:tcPr/>
                </a:tc>
                <a:tc hMerge="1">
                  <a:txBody>
                    <a:bodyPr/>
                    <a:lstStyle/>
                    <a:p>
                      <a:endParaRPr lang="uk-UA" dirty="0"/>
                    </a:p>
                  </a:txBody>
                  <a:tcPr/>
                </a:tc>
                <a:tc hMerge="1">
                  <a:txBody>
                    <a:bodyPr/>
                    <a:lstStyle/>
                    <a:p>
                      <a:endParaRPr lang="uk-UA" dirty="0"/>
                    </a:p>
                  </a:txBody>
                  <a:tcPr/>
                </a:tc>
              </a:tr>
              <a:tr h="780316">
                <a:tc>
                  <a:txBody>
                    <a:bodyPr/>
                    <a:lstStyle/>
                    <a:p>
                      <a:r>
                        <a:rPr lang="en-US" sz="2400" dirty="0" smtClean="0"/>
                        <a:t>History</a:t>
                      </a:r>
                      <a:r>
                        <a:rPr lang="en-US" sz="2400" baseline="0" dirty="0" smtClean="0"/>
                        <a:t> of visited spots</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gridSpan="3">
                  <a:txBody>
                    <a:bodyPr/>
                    <a:lstStyle/>
                    <a:p>
                      <a:r>
                        <a:rPr lang="en-US" sz="2400" dirty="0" smtClean="0"/>
                        <a:t>                                                    Login</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hMerge="1">
                  <a:txBody>
                    <a:bodyPr/>
                    <a:lstStyle/>
                    <a:p>
                      <a:endParaRPr lang="uk-UA" dirty="0"/>
                    </a:p>
                  </a:txBody>
                  <a:tcPr/>
                </a:tc>
                <a:tc hMerge="1">
                  <a:txBody>
                    <a:bodyPr/>
                    <a:lstStyle/>
                    <a:p>
                      <a:endParaRPr lang="uk-UA" dirty="0"/>
                    </a:p>
                  </a:txBody>
                  <a:tcPr/>
                </a:tc>
              </a:tr>
              <a:tr h="433509">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gridSpan="2">
                  <a:txBody>
                    <a:bodyPr/>
                    <a:lstStyle/>
                    <a:p>
                      <a:r>
                        <a:rPr lang="en-US" sz="2400" dirty="0" smtClean="0"/>
                        <a:t>                      Account</a:t>
                      </a:r>
                      <a:r>
                        <a:rPr lang="en-US" sz="2400" baseline="0" dirty="0" smtClean="0"/>
                        <a:t> restoration</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hMerge="1">
                  <a:txBody>
                    <a:bodyPr/>
                    <a:lstStyle/>
                    <a:p>
                      <a:endParaRPr lang="uk-UA" dirty="0"/>
                    </a:p>
                  </a:txBody>
                  <a:tcPr/>
                </a:tc>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433509">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gridSpan="2">
                  <a:txBody>
                    <a:bodyPr/>
                    <a:lstStyle/>
                    <a:p>
                      <a:r>
                        <a:rPr lang="en-US" sz="2400" dirty="0" smtClean="0"/>
                        <a:t>                      Searching for a spot</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hMerge="1">
                  <a:txBody>
                    <a:bodyPr/>
                    <a:lstStyle/>
                    <a:p>
                      <a:endParaRPr lang="uk-UA"/>
                    </a:p>
                  </a:txBody>
                  <a:tcPr/>
                </a:tc>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433509">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gridSpan="2">
                  <a:txBody>
                    <a:bodyPr/>
                    <a:lstStyle/>
                    <a:p>
                      <a:r>
                        <a:rPr lang="en-US" sz="2400" dirty="0" smtClean="0"/>
                        <a:t>                      Selecting a spot</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hMerge="1">
                  <a:txBody>
                    <a:bodyPr/>
                    <a:lstStyle/>
                    <a:p>
                      <a:endParaRPr lang="uk-UA"/>
                    </a:p>
                  </a:txBody>
                  <a:tcPr/>
                </a:tc>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433509">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gridSpan="2">
                  <a:txBody>
                    <a:bodyPr/>
                    <a:lstStyle/>
                    <a:p>
                      <a:r>
                        <a:rPr lang="en-US" sz="2400" dirty="0" smtClean="0"/>
                        <a:t>                      Creating a route</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hMerge="1">
                  <a:txBody>
                    <a:bodyPr/>
                    <a:lstStyle/>
                    <a:p>
                      <a:endParaRPr lang="uk-UA"/>
                    </a:p>
                  </a:txBody>
                  <a:tcPr/>
                </a:tc>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433509">
                <a:tc>
                  <a:txBody>
                    <a:bodyPr/>
                    <a:lstStyle/>
                    <a:p>
                      <a:r>
                        <a:rPr lang="en-US" sz="2400" dirty="0" smtClean="0"/>
                        <a:t>Reviewing</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Reviewing</a:t>
                      </a:r>
                      <a:endParaRPr lang="uk-UA" sz="2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433509">
                <a:tc>
                  <a:txBody>
                    <a:bodyPr/>
                    <a:lstStyle/>
                    <a:p>
                      <a:r>
                        <a:rPr lang="en-US" sz="2400" dirty="0" smtClean="0"/>
                        <a:t>Information</a:t>
                      </a:r>
                      <a:r>
                        <a:rPr lang="en-US" sz="2400" baseline="0" dirty="0" smtClean="0"/>
                        <a:t> on spots</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uk-UA" sz="2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780316">
                <a:tc>
                  <a:txBody>
                    <a:bodyPr/>
                    <a:lstStyle/>
                    <a:p>
                      <a:r>
                        <a:rPr lang="en-US" sz="2400" dirty="0" smtClean="0"/>
                        <a:t>Data storage</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sz="2400" dirty="0" smtClean="0"/>
                        <a:t>Data storage</a:t>
                      </a:r>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Registration</a:t>
                      </a:r>
                      <a:r>
                        <a:rPr lang="en-US" sz="2400" baseline="0" dirty="0" smtClean="0"/>
                        <a:t> confirmation</a:t>
                      </a:r>
                      <a:endParaRPr lang="uk-UA" sz="2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bl>
          </a:graphicData>
        </a:graphic>
      </p:graphicFrame>
    </p:spTree>
    <p:extLst>
      <p:ext uri="{BB962C8B-B14F-4D97-AF65-F5344CB8AC3E}">
        <p14:creationId xmlns:p14="http://schemas.microsoft.com/office/powerpoint/2010/main" val="28258817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0" y="-29153"/>
            <a:ext cx="12192000" cy="6887153"/>
          </a:xfrm>
          <a:prstGeom prst="rect">
            <a:avLst/>
          </a:prstGeom>
          <a:solidFill>
            <a:srgbClr val="FF99FF">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 y="4700905"/>
            <a:ext cx="1952307" cy="1925416"/>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1190" y="5631873"/>
            <a:ext cx="1348740" cy="1226127"/>
          </a:xfrm>
          <a:prstGeom prst="rect">
            <a:avLst/>
          </a:prstGeom>
        </p:spPr>
      </p:pic>
      <p:graphicFrame>
        <p:nvGraphicFramePr>
          <p:cNvPr id="6" name="Таблица 5"/>
          <p:cNvGraphicFramePr>
            <a:graphicFrameLocks noGrp="1"/>
          </p:cNvGraphicFramePr>
          <p:nvPr>
            <p:extLst>
              <p:ext uri="{D42A27DB-BD31-4B8C-83A1-F6EECF244321}">
                <p14:modId xmlns:p14="http://schemas.microsoft.com/office/powerpoint/2010/main" val="4033415465"/>
              </p:ext>
            </p:extLst>
          </p:nvPr>
        </p:nvGraphicFramePr>
        <p:xfrm>
          <a:off x="1901188" y="325118"/>
          <a:ext cx="10097772" cy="4602484"/>
        </p:xfrm>
        <a:graphic>
          <a:graphicData uri="http://schemas.openxmlformats.org/drawingml/2006/table">
            <a:tbl>
              <a:tblPr firstRow="1" bandRow="1">
                <a:tableStyleId>{5C22544A-7EE6-4342-B048-85BDC9FD1C3A}</a:tableStyleId>
              </a:tblPr>
              <a:tblGrid>
                <a:gridCol w="2524443"/>
                <a:gridCol w="2524443"/>
                <a:gridCol w="2524443"/>
                <a:gridCol w="2524443"/>
              </a:tblGrid>
              <a:tr h="617613">
                <a:tc>
                  <a:txBody>
                    <a:bodyPr/>
                    <a:lstStyle/>
                    <a:p>
                      <a:r>
                        <a:rPr lang="en-US" dirty="0" smtClean="0"/>
                        <a:t>Email notification</a:t>
                      </a:r>
                      <a:endParaRPr lang="uk-UA" dirty="0"/>
                    </a:p>
                  </a:txBody>
                  <a:tcPr>
                    <a:lnB w="12700" cap="flat" cmpd="sng" algn="ctr">
                      <a:solidFill>
                        <a:schemeClr val="tx1"/>
                      </a:solidFill>
                      <a:prstDash val="solid"/>
                      <a:round/>
                      <a:headEnd type="none" w="med" len="med"/>
                      <a:tailEnd type="none" w="med" len="med"/>
                    </a:lnB>
                    <a:solidFill>
                      <a:srgbClr val="7030A0"/>
                    </a:solidFill>
                  </a:tcPr>
                </a:tc>
                <a:tc>
                  <a:txBody>
                    <a:bodyPr/>
                    <a:lstStyle/>
                    <a:p>
                      <a:r>
                        <a:rPr lang="en-US" dirty="0" smtClean="0"/>
                        <a:t>Hashed</a:t>
                      </a:r>
                      <a:r>
                        <a:rPr lang="en-US" baseline="0" dirty="0" smtClean="0"/>
                        <a:t> password</a:t>
                      </a:r>
                      <a:endParaRPr lang="uk-UA" dirty="0"/>
                    </a:p>
                  </a:txBody>
                  <a:tcPr>
                    <a:lnB w="12700" cap="flat" cmpd="sng" algn="ctr">
                      <a:solidFill>
                        <a:schemeClr val="tx1"/>
                      </a:solidFill>
                      <a:prstDash val="solid"/>
                      <a:round/>
                      <a:headEnd type="none" w="med" len="med"/>
                      <a:tailEnd type="none" w="med" len="med"/>
                    </a:lnB>
                    <a:solidFill>
                      <a:srgbClr val="7030A0"/>
                    </a:solidFill>
                  </a:tcPr>
                </a:tc>
                <a:tc>
                  <a:txBody>
                    <a:bodyPr/>
                    <a:lstStyle/>
                    <a:p>
                      <a:r>
                        <a:rPr lang="en-US" dirty="0" smtClean="0"/>
                        <a:t>Selecting</a:t>
                      </a:r>
                      <a:r>
                        <a:rPr lang="en-US" baseline="0" dirty="0" smtClean="0"/>
                        <a:t> a spot</a:t>
                      </a:r>
                      <a:endParaRPr lang="uk-UA" dirty="0"/>
                    </a:p>
                  </a:txBody>
                  <a:tcPr>
                    <a:lnB w="12700" cap="flat" cmpd="sng" algn="ctr">
                      <a:solidFill>
                        <a:schemeClr val="tx1"/>
                      </a:solidFill>
                      <a:prstDash val="solid"/>
                      <a:round/>
                      <a:headEnd type="none" w="med" len="med"/>
                      <a:tailEnd type="none" w="med" len="med"/>
                    </a:lnB>
                    <a:solidFill>
                      <a:srgbClr val="7030A0"/>
                    </a:solidFill>
                  </a:tcPr>
                </a:tc>
                <a:tc>
                  <a:txBody>
                    <a:bodyPr/>
                    <a:lstStyle/>
                    <a:p>
                      <a:r>
                        <a:rPr lang="en-US" dirty="0" err="1" smtClean="0"/>
                        <a:t>Geolocation</a:t>
                      </a:r>
                      <a:endParaRPr lang="uk-UA" dirty="0"/>
                    </a:p>
                  </a:txBody>
                  <a:tcPr>
                    <a:lnB w="12700" cap="flat" cmpd="sng" algn="ctr">
                      <a:solidFill>
                        <a:schemeClr val="tx1"/>
                      </a:solidFill>
                      <a:prstDash val="solid"/>
                      <a:round/>
                      <a:headEnd type="none" w="med" len="med"/>
                      <a:tailEnd type="none" w="med" len="med"/>
                    </a:lnB>
                    <a:solidFill>
                      <a:srgbClr val="7030A0"/>
                    </a:solidFill>
                  </a:tcPr>
                </a:tc>
              </a:tr>
              <a:tr h="617613">
                <a:tc>
                  <a:txBody>
                    <a:bodyPr/>
                    <a:lstStyle/>
                    <a:p>
                      <a:r>
                        <a:rPr lang="en-US" dirty="0" smtClean="0"/>
                        <a:t>Registration</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dirty="0" smtClean="0"/>
                        <a:t>Registration</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dirty="0" smtClean="0"/>
                        <a:t>Searching for a spot</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dirty="0" smtClean="0"/>
                        <a:t>Searching for a spot</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617613">
                <a:tc>
                  <a:txBody>
                    <a:bodyPr/>
                    <a:lstStyle/>
                    <a:p>
                      <a:r>
                        <a:rPr lang="en-US" dirty="0" smtClean="0"/>
                        <a:t>Account restoration</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dirty="0" smtClean="0"/>
                        <a:t>Login</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dirty="0" smtClean="0"/>
                        <a:t>Selecting a spot</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dirty="0" smtClean="0"/>
                        <a:t>Selecting a spot</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617613">
                <a:tc>
                  <a:txBody>
                    <a:bodyPr/>
                    <a:lstStyle/>
                    <a:p>
                      <a:r>
                        <a:rPr lang="en-US" dirty="0" smtClean="0"/>
                        <a:t>Selecting</a:t>
                      </a:r>
                      <a:r>
                        <a:rPr lang="en-US" baseline="0" dirty="0" smtClean="0"/>
                        <a:t> a spot</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dirty="0" smtClean="0"/>
                        <a:t>Account restoration</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dirty="0" smtClean="0"/>
                        <a:t>Creating a route</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1066016">
                <a:tc>
                  <a:txBody>
                    <a:bodyPr/>
                    <a:lstStyle/>
                    <a:p>
                      <a:r>
                        <a:rPr lang="en-US" dirty="0" smtClean="0"/>
                        <a:t>Reviewing</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r>
                        <a:rPr lang="en-US" dirty="0" smtClean="0"/>
                        <a:t>Registration confirmation</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r h="1066016">
                <a:tc>
                  <a:txBody>
                    <a:bodyPr/>
                    <a:lstStyle/>
                    <a:p>
                      <a:r>
                        <a:rPr lang="en-US" dirty="0" smtClean="0"/>
                        <a:t>Registration</a:t>
                      </a:r>
                      <a:r>
                        <a:rPr lang="en-US" baseline="0" dirty="0" smtClean="0"/>
                        <a:t> confirmation</a:t>
                      </a:r>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c>
                  <a:txBody>
                    <a:bodyPr/>
                    <a:lstStyle/>
                    <a:p>
                      <a:endParaRPr lang="uk-U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alpha val="65882"/>
                      </a:srgbClr>
                    </a:solidFill>
                  </a:tcPr>
                </a:tc>
              </a:tr>
            </a:tbl>
          </a:graphicData>
        </a:graphic>
      </p:graphicFrame>
    </p:spTree>
    <p:extLst>
      <p:ext uri="{BB962C8B-B14F-4D97-AF65-F5344CB8AC3E}">
        <p14:creationId xmlns:p14="http://schemas.microsoft.com/office/powerpoint/2010/main" val="40963673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0" y="0"/>
            <a:ext cx="12192000" cy="6858000"/>
          </a:xfrm>
          <a:prstGeom prst="rect">
            <a:avLst/>
          </a:prstGeom>
          <a:solidFill>
            <a:srgbClr val="04D0E6">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 y="4700905"/>
            <a:ext cx="1952307" cy="1925416"/>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4470" y="5631873"/>
            <a:ext cx="1348740" cy="1226127"/>
          </a:xfrm>
          <a:prstGeom prst="rect">
            <a:avLst/>
          </a:prstGeom>
        </p:spPr>
      </p:pic>
      <p:graphicFrame>
        <p:nvGraphicFramePr>
          <p:cNvPr id="8" name="Таблица 7"/>
          <p:cNvGraphicFramePr>
            <a:graphicFrameLocks noGrp="1"/>
          </p:cNvGraphicFramePr>
          <p:nvPr>
            <p:extLst>
              <p:ext uri="{D42A27DB-BD31-4B8C-83A1-F6EECF244321}">
                <p14:modId xmlns:p14="http://schemas.microsoft.com/office/powerpoint/2010/main" val="3160651551"/>
              </p:ext>
            </p:extLst>
          </p:nvPr>
        </p:nvGraphicFramePr>
        <p:xfrm>
          <a:off x="1595120" y="284478"/>
          <a:ext cx="10424160" cy="4826004"/>
        </p:xfrm>
        <a:graphic>
          <a:graphicData uri="http://schemas.openxmlformats.org/drawingml/2006/table">
            <a:tbl>
              <a:tblPr firstRow="1" bandRow="1">
                <a:tableStyleId>{5C22544A-7EE6-4342-B048-85BDC9FD1C3A}</a:tableStyleId>
              </a:tblPr>
              <a:tblGrid>
                <a:gridCol w="2084832"/>
                <a:gridCol w="2084832"/>
                <a:gridCol w="2084832"/>
                <a:gridCol w="2084832"/>
                <a:gridCol w="2084832"/>
              </a:tblGrid>
              <a:tr h="1072444">
                <a:tc>
                  <a:txBody>
                    <a:bodyPr/>
                    <a:lstStyle/>
                    <a:p>
                      <a:r>
                        <a:rPr lang="en-US" dirty="0" smtClean="0"/>
                        <a:t>Displaying the</a:t>
                      </a:r>
                      <a:r>
                        <a:rPr lang="en-US" baseline="0" dirty="0" smtClean="0"/>
                        <a:t> route</a:t>
                      </a:r>
                      <a:endParaRPr lang="uk-UA" dirty="0"/>
                    </a:p>
                  </a:txBody>
                  <a:tcPr>
                    <a:solidFill>
                      <a:srgbClr val="7030A0"/>
                    </a:solidFill>
                  </a:tcPr>
                </a:tc>
                <a:tc>
                  <a:txBody>
                    <a:bodyPr/>
                    <a:lstStyle/>
                    <a:p>
                      <a:r>
                        <a:rPr lang="en-US" dirty="0" smtClean="0"/>
                        <a:t>User</a:t>
                      </a:r>
                      <a:r>
                        <a:rPr lang="en-US" baseline="0" dirty="0" smtClean="0"/>
                        <a:t> location as reference point</a:t>
                      </a:r>
                      <a:endParaRPr lang="uk-UA" dirty="0"/>
                    </a:p>
                  </a:txBody>
                  <a:tcPr>
                    <a:solidFill>
                      <a:srgbClr val="7030A0"/>
                    </a:solidFill>
                  </a:tcPr>
                </a:tc>
                <a:tc>
                  <a:txBody>
                    <a:bodyPr/>
                    <a:lstStyle/>
                    <a:p>
                      <a:r>
                        <a:rPr lang="en-US" dirty="0" smtClean="0"/>
                        <a:t>Change/save settings</a:t>
                      </a:r>
                      <a:endParaRPr lang="uk-UA" dirty="0"/>
                    </a:p>
                  </a:txBody>
                  <a:tcPr>
                    <a:solidFill>
                      <a:srgbClr val="7030A0"/>
                    </a:solidFill>
                  </a:tcPr>
                </a:tc>
                <a:tc>
                  <a:txBody>
                    <a:bodyPr/>
                    <a:lstStyle/>
                    <a:p>
                      <a:r>
                        <a:rPr lang="en-US" dirty="0" smtClean="0"/>
                        <a:t>Spot</a:t>
                      </a:r>
                      <a:r>
                        <a:rPr lang="en-US" baseline="0" dirty="0" smtClean="0"/>
                        <a:t> rating</a:t>
                      </a:r>
                      <a:endParaRPr lang="uk-UA" dirty="0"/>
                    </a:p>
                  </a:txBody>
                  <a:tcPr>
                    <a:solidFill>
                      <a:srgbClr val="7030A0"/>
                    </a:solidFill>
                  </a:tcPr>
                </a:tc>
                <a:tc>
                  <a:txBody>
                    <a:bodyPr/>
                    <a:lstStyle/>
                    <a:p>
                      <a:r>
                        <a:rPr lang="en-US" dirty="0" smtClean="0"/>
                        <a:t>Logout</a:t>
                      </a:r>
                      <a:endParaRPr lang="uk-UA" dirty="0"/>
                    </a:p>
                  </a:txBody>
                  <a:tcPr>
                    <a:solidFill>
                      <a:srgbClr val="7030A0"/>
                    </a:solidFill>
                  </a:tcPr>
                </a:tc>
              </a:tr>
              <a:tr h="750712">
                <a:tc>
                  <a:txBody>
                    <a:bodyPr/>
                    <a:lstStyle/>
                    <a:p>
                      <a:r>
                        <a:rPr lang="en-US" dirty="0" smtClean="0"/>
                        <a:t>Choosing a spot</a:t>
                      </a:r>
                      <a:endParaRPr lang="uk-UA" dirty="0"/>
                    </a:p>
                  </a:txBody>
                  <a:tcPr>
                    <a:solidFill>
                      <a:srgbClr val="FF66FF">
                        <a:alpha val="58824"/>
                      </a:srgbClr>
                    </a:solidFill>
                  </a:tcPr>
                </a:tc>
                <a:tc>
                  <a:txBody>
                    <a:bodyPr/>
                    <a:lstStyle/>
                    <a:p>
                      <a:r>
                        <a:rPr lang="en-US" dirty="0" smtClean="0"/>
                        <a:t>Searching for a spot</a:t>
                      </a:r>
                      <a:endParaRPr lang="uk-UA" dirty="0"/>
                    </a:p>
                  </a:txBody>
                  <a:tcPr>
                    <a:solidFill>
                      <a:srgbClr val="FF66FF">
                        <a:alpha val="58824"/>
                      </a:srgbClr>
                    </a:solidFill>
                  </a:tcPr>
                </a:tc>
                <a:tc>
                  <a:txBody>
                    <a:bodyPr/>
                    <a:lstStyle/>
                    <a:p>
                      <a:r>
                        <a:rPr lang="en-US" dirty="0" smtClean="0"/>
                        <a:t>Searching</a:t>
                      </a:r>
                      <a:r>
                        <a:rPr lang="en-US" baseline="0" dirty="0" smtClean="0"/>
                        <a:t> for a spot</a:t>
                      </a:r>
                      <a:endParaRPr lang="uk-UA" dirty="0"/>
                    </a:p>
                  </a:txBody>
                  <a:tcPr>
                    <a:solidFill>
                      <a:srgbClr val="FF66FF">
                        <a:alpha val="58824"/>
                      </a:srgbClr>
                    </a:solidFill>
                  </a:tcPr>
                </a:tc>
                <a:tc>
                  <a:txBody>
                    <a:bodyPr/>
                    <a:lstStyle/>
                    <a:p>
                      <a:r>
                        <a:rPr lang="en-US" dirty="0" smtClean="0"/>
                        <a:t>Searching for a spot</a:t>
                      </a:r>
                      <a:endParaRPr lang="uk-UA" dirty="0"/>
                    </a:p>
                  </a:txBody>
                  <a:tcPr>
                    <a:solidFill>
                      <a:srgbClr val="FF66FF">
                        <a:alpha val="58824"/>
                      </a:srgbClr>
                    </a:solidFill>
                  </a:tcPr>
                </a:tc>
                <a:tc>
                  <a:txBody>
                    <a:bodyPr/>
                    <a:lstStyle/>
                    <a:p>
                      <a:endParaRPr lang="uk-UA" dirty="0"/>
                    </a:p>
                  </a:txBody>
                  <a:tcPr>
                    <a:solidFill>
                      <a:srgbClr val="FF66FF">
                        <a:alpha val="58824"/>
                      </a:srgbClr>
                    </a:solidFill>
                  </a:tcPr>
                </a:tc>
              </a:tr>
              <a:tr h="750712">
                <a:tc>
                  <a:txBody>
                    <a:bodyPr/>
                    <a:lstStyle/>
                    <a:p>
                      <a:r>
                        <a:rPr lang="en-US" dirty="0" smtClean="0"/>
                        <a:t>Creating a route</a:t>
                      </a:r>
                      <a:endParaRPr lang="uk-UA" dirty="0"/>
                    </a:p>
                  </a:txBody>
                  <a:tcPr>
                    <a:solidFill>
                      <a:srgbClr val="FF66FF">
                        <a:alpha val="58824"/>
                      </a:srgbClr>
                    </a:solidFill>
                  </a:tcPr>
                </a:tc>
                <a:tc>
                  <a:txBody>
                    <a:bodyPr/>
                    <a:lstStyle/>
                    <a:p>
                      <a:r>
                        <a:rPr lang="en-US" dirty="0" smtClean="0"/>
                        <a:t>Choosing</a:t>
                      </a:r>
                      <a:r>
                        <a:rPr lang="en-US" baseline="0" dirty="0" smtClean="0"/>
                        <a:t> a spot</a:t>
                      </a:r>
                      <a:endParaRPr lang="uk-UA" dirty="0"/>
                    </a:p>
                  </a:txBody>
                  <a:tcPr>
                    <a:solidFill>
                      <a:srgbClr val="FF66FF">
                        <a:alpha val="58824"/>
                      </a:srgbClr>
                    </a:solidFill>
                  </a:tcPr>
                </a:tc>
                <a:tc>
                  <a:txBody>
                    <a:bodyPr/>
                    <a:lstStyle/>
                    <a:p>
                      <a:r>
                        <a:rPr lang="en-US" dirty="0" smtClean="0"/>
                        <a:t>Creating a route</a:t>
                      </a:r>
                      <a:endParaRPr lang="uk-UA" dirty="0"/>
                    </a:p>
                  </a:txBody>
                  <a:tcPr>
                    <a:solidFill>
                      <a:srgbClr val="FF66FF">
                        <a:alpha val="58824"/>
                      </a:srgbClr>
                    </a:solidFill>
                  </a:tcPr>
                </a:tc>
                <a:tc>
                  <a:txBody>
                    <a:bodyPr/>
                    <a:lstStyle/>
                    <a:p>
                      <a:r>
                        <a:rPr lang="en-US" dirty="0" smtClean="0"/>
                        <a:t>Choosing a spot</a:t>
                      </a:r>
                      <a:endParaRPr lang="uk-UA" dirty="0"/>
                    </a:p>
                  </a:txBody>
                  <a:tcPr>
                    <a:solidFill>
                      <a:srgbClr val="FF66FF">
                        <a:alpha val="58824"/>
                      </a:srgbClr>
                    </a:solidFill>
                  </a:tcPr>
                </a:tc>
                <a:tc>
                  <a:txBody>
                    <a:bodyPr/>
                    <a:lstStyle/>
                    <a:p>
                      <a:endParaRPr lang="uk-UA" dirty="0"/>
                    </a:p>
                  </a:txBody>
                  <a:tcPr>
                    <a:solidFill>
                      <a:srgbClr val="FF66FF">
                        <a:alpha val="58824"/>
                      </a:srgbClr>
                    </a:solidFill>
                  </a:tcPr>
                </a:tc>
              </a:tr>
              <a:tr h="750712">
                <a:tc>
                  <a:txBody>
                    <a:bodyPr/>
                    <a:lstStyle/>
                    <a:p>
                      <a:endParaRPr lang="uk-UA" dirty="0"/>
                    </a:p>
                  </a:txBody>
                  <a:tcPr>
                    <a:solidFill>
                      <a:srgbClr val="FF66FF">
                        <a:alpha val="58824"/>
                      </a:srgbClr>
                    </a:solidFill>
                  </a:tcPr>
                </a:tc>
                <a:tc>
                  <a:txBody>
                    <a:bodyPr/>
                    <a:lstStyle/>
                    <a:p>
                      <a:r>
                        <a:rPr lang="en-US" dirty="0" smtClean="0"/>
                        <a:t>Creating a route</a:t>
                      </a:r>
                      <a:endParaRPr lang="uk-UA" dirty="0"/>
                    </a:p>
                  </a:txBody>
                  <a:tcPr>
                    <a:solidFill>
                      <a:srgbClr val="FF66FF">
                        <a:alpha val="58824"/>
                      </a:srgbClr>
                    </a:solidFill>
                  </a:tcPr>
                </a:tc>
                <a:tc>
                  <a:txBody>
                    <a:bodyPr/>
                    <a:lstStyle/>
                    <a:p>
                      <a:r>
                        <a:rPr lang="en-US" dirty="0" smtClean="0"/>
                        <a:t>Settings</a:t>
                      </a:r>
                      <a:endParaRPr lang="uk-UA" dirty="0"/>
                    </a:p>
                  </a:txBody>
                  <a:tcPr>
                    <a:solidFill>
                      <a:srgbClr val="FF66FF">
                        <a:alpha val="58824"/>
                      </a:srgbClr>
                    </a:solidFill>
                  </a:tcPr>
                </a:tc>
                <a:tc>
                  <a:txBody>
                    <a:bodyPr/>
                    <a:lstStyle/>
                    <a:p>
                      <a:r>
                        <a:rPr lang="en-US" dirty="0" smtClean="0"/>
                        <a:t>Reviewing</a:t>
                      </a:r>
                      <a:endParaRPr lang="uk-UA" dirty="0"/>
                    </a:p>
                  </a:txBody>
                  <a:tcPr>
                    <a:solidFill>
                      <a:srgbClr val="FF66FF">
                        <a:alpha val="58824"/>
                      </a:srgbClr>
                    </a:solidFill>
                  </a:tcPr>
                </a:tc>
                <a:tc>
                  <a:txBody>
                    <a:bodyPr/>
                    <a:lstStyle/>
                    <a:p>
                      <a:endParaRPr lang="uk-UA" dirty="0"/>
                    </a:p>
                  </a:txBody>
                  <a:tcPr>
                    <a:solidFill>
                      <a:srgbClr val="FF66FF">
                        <a:alpha val="58824"/>
                      </a:srgbClr>
                    </a:solidFill>
                  </a:tcPr>
                </a:tc>
              </a:tr>
              <a:tr h="750712">
                <a:tc>
                  <a:txBody>
                    <a:bodyPr/>
                    <a:lstStyle/>
                    <a:p>
                      <a:endParaRPr lang="uk-UA" dirty="0"/>
                    </a:p>
                  </a:txBody>
                  <a:tcPr>
                    <a:solidFill>
                      <a:srgbClr val="FF66FF">
                        <a:alpha val="58824"/>
                      </a:srgbClr>
                    </a:solidFill>
                  </a:tcPr>
                </a:tc>
                <a:tc>
                  <a:txBody>
                    <a:bodyPr/>
                    <a:lstStyle/>
                    <a:p>
                      <a:endParaRPr lang="uk-UA" dirty="0"/>
                    </a:p>
                  </a:txBody>
                  <a:tcPr>
                    <a:solidFill>
                      <a:srgbClr val="FF66FF">
                        <a:alpha val="58824"/>
                      </a:srgbClr>
                    </a:solidFill>
                  </a:tcPr>
                </a:tc>
                <a:tc>
                  <a:txBody>
                    <a:bodyPr/>
                    <a:lstStyle/>
                    <a:p>
                      <a:endParaRPr lang="uk-UA" dirty="0"/>
                    </a:p>
                  </a:txBody>
                  <a:tcPr>
                    <a:solidFill>
                      <a:srgbClr val="FF66FF">
                        <a:alpha val="58824"/>
                      </a:srgbClr>
                    </a:solidFill>
                  </a:tcPr>
                </a:tc>
                <a:tc>
                  <a:txBody>
                    <a:bodyPr/>
                    <a:lstStyle/>
                    <a:p>
                      <a:r>
                        <a:rPr lang="en-US" dirty="0" smtClean="0"/>
                        <a:t>Spot information</a:t>
                      </a:r>
                      <a:endParaRPr lang="uk-UA" dirty="0"/>
                    </a:p>
                  </a:txBody>
                  <a:tcPr>
                    <a:solidFill>
                      <a:srgbClr val="FF66FF">
                        <a:alpha val="58824"/>
                      </a:srgbClr>
                    </a:solidFill>
                  </a:tcPr>
                </a:tc>
                <a:tc>
                  <a:txBody>
                    <a:bodyPr/>
                    <a:lstStyle/>
                    <a:p>
                      <a:endParaRPr lang="uk-UA" dirty="0"/>
                    </a:p>
                  </a:txBody>
                  <a:tcPr>
                    <a:solidFill>
                      <a:srgbClr val="FF66FF">
                        <a:alpha val="58824"/>
                      </a:srgbClr>
                    </a:solidFill>
                  </a:tcPr>
                </a:tc>
              </a:tr>
              <a:tr h="750712">
                <a:tc>
                  <a:txBody>
                    <a:bodyPr/>
                    <a:lstStyle/>
                    <a:p>
                      <a:endParaRPr lang="uk-UA" dirty="0"/>
                    </a:p>
                  </a:txBody>
                  <a:tcPr>
                    <a:solidFill>
                      <a:srgbClr val="FF66FF">
                        <a:alpha val="58824"/>
                      </a:srgbClr>
                    </a:solidFill>
                  </a:tcPr>
                </a:tc>
                <a:tc>
                  <a:txBody>
                    <a:bodyPr/>
                    <a:lstStyle/>
                    <a:p>
                      <a:endParaRPr lang="uk-UA" dirty="0"/>
                    </a:p>
                  </a:txBody>
                  <a:tcPr>
                    <a:solidFill>
                      <a:srgbClr val="FF66FF">
                        <a:alpha val="58824"/>
                      </a:srgbClr>
                    </a:solidFill>
                  </a:tcPr>
                </a:tc>
                <a:tc>
                  <a:txBody>
                    <a:bodyPr/>
                    <a:lstStyle/>
                    <a:p>
                      <a:endParaRPr lang="uk-UA" dirty="0"/>
                    </a:p>
                  </a:txBody>
                  <a:tcPr>
                    <a:solidFill>
                      <a:srgbClr val="FF66FF">
                        <a:alpha val="58824"/>
                      </a:srgbClr>
                    </a:solidFill>
                  </a:tcPr>
                </a:tc>
                <a:tc>
                  <a:txBody>
                    <a:bodyPr/>
                    <a:lstStyle/>
                    <a:p>
                      <a:r>
                        <a:rPr lang="en-US" dirty="0" smtClean="0"/>
                        <a:t>Visited</a:t>
                      </a:r>
                      <a:r>
                        <a:rPr lang="en-US" baseline="0" dirty="0" smtClean="0"/>
                        <a:t> spots history</a:t>
                      </a:r>
                      <a:endParaRPr lang="uk-UA" dirty="0"/>
                    </a:p>
                  </a:txBody>
                  <a:tcPr>
                    <a:solidFill>
                      <a:srgbClr val="FF66FF">
                        <a:alpha val="58824"/>
                      </a:srgbClr>
                    </a:solidFill>
                  </a:tcPr>
                </a:tc>
                <a:tc>
                  <a:txBody>
                    <a:bodyPr/>
                    <a:lstStyle/>
                    <a:p>
                      <a:r>
                        <a:rPr lang="en-US" dirty="0" smtClean="0"/>
                        <a:t>Quitting</a:t>
                      </a:r>
                      <a:r>
                        <a:rPr lang="en-US" baseline="0" dirty="0" smtClean="0"/>
                        <a:t> the app</a:t>
                      </a:r>
                      <a:endParaRPr lang="uk-UA" dirty="0"/>
                    </a:p>
                  </a:txBody>
                  <a:tcPr>
                    <a:solidFill>
                      <a:srgbClr val="FF66FF">
                        <a:alpha val="58824"/>
                      </a:srgbClr>
                    </a:solidFill>
                  </a:tcPr>
                </a:tc>
              </a:tr>
            </a:tbl>
          </a:graphicData>
        </a:graphic>
      </p:graphicFrame>
    </p:spTree>
    <p:extLst>
      <p:ext uri="{BB962C8B-B14F-4D97-AF65-F5344CB8AC3E}">
        <p14:creationId xmlns:p14="http://schemas.microsoft.com/office/powerpoint/2010/main" val="1678696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8000"/>
            <a:lum/>
          </a:blip>
          <a:srcRect/>
          <a:stretch>
            <a:fillRect t="-9000" b="-9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12720" y="5069205"/>
            <a:ext cx="6670040" cy="264795"/>
          </a:xfrm>
        </p:spPr>
        <p:txBody>
          <a:bodyPr>
            <a:noAutofit/>
          </a:bodyPr>
          <a:lstStyle/>
          <a:p>
            <a:pPr algn="ctr"/>
            <a:r>
              <a:rPr lang="en-US" sz="8800" dirty="0" smtClean="0">
                <a:effectLst>
                  <a:outerShdw blurRad="38100" dist="38100" dir="2700000" algn="tl">
                    <a:srgbClr val="000000">
                      <a:alpha val="43137"/>
                    </a:srgbClr>
                  </a:outerShdw>
                </a:effectLst>
              </a:rPr>
              <a:t>Thanks For Your Attention</a:t>
            </a:r>
            <a:endParaRPr lang="ru-RU" sz="8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6174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6000" r="-6000"/>
          </a:stretch>
        </a:blip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753076" y="396909"/>
            <a:ext cx="10515600" cy="2560474"/>
          </a:xfrm>
        </p:spPr>
        <p:txBody>
          <a:bodyPr>
            <a:normAutofit fontScale="77500" lnSpcReduction="20000"/>
          </a:bodyPr>
          <a:lstStyle/>
          <a:p>
            <a:pPr marL="0" indent="0">
              <a:buNone/>
            </a:pPr>
            <a:r>
              <a:rPr lang="en-US" sz="13800" b="1" dirty="0" smtClean="0">
                <a:effectLst>
                  <a:outerShdw blurRad="38100" dist="38100" dir="2700000" algn="tl">
                    <a:srgbClr val="000000">
                      <a:alpha val="43137"/>
                    </a:srgbClr>
                  </a:outerShdw>
                </a:effectLst>
              </a:rPr>
              <a:t>Problem analysis</a:t>
            </a:r>
            <a:endParaRPr lang="ru-RU" sz="13800" b="1" dirty="0">
              <a:effectLst>
                <a:outerShdw blurRad="38100" dist="38100" dir="2700000" algn="tl">
                  <a:srgbClr val="000000">
                    <a:alpha val="43137"/>
                  </a:srgbClr>
                </a:outerShdw>
              </a:effectLst>
            </a:endParaRPr>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7830" y="5537200"/>
            <a:ext cx="1348740" cy="1226127"/>
          </a:xfrm>
          <a:prstGeom prst="rect">
            <a:avLst/>
          </a:prstGeom>
        </p:spPr>
      </p:pic>
      <p:sp>
        <p:nvSpPr>
          <p:cNvPr id="2" name="Прямоугольник 1"/>
          <p:cNvSpPr/>
          <p:nvPr/>
        </p:nvSpPr>
        <p:spPr>
          <a:xfrm>
            <a:off x="969818" y="1535745"/>
            <a:ext cx="10686473" cy="4524315"/>
          </a:xfrm>
          <a:prstGeom prst="rect">
            <a:avLst/>
          </a:prstGeom>
          <a:noFill/>
        </p:spPr>
        <p:txBody>
          <a:bodyPr wrap="square">
            <a:spAutoFit/>
          </a:bodyPr>
          <a:lstStyle/>
          <a:p>
            <a:r>
              <a:rPr lang="en-US" sz="3600" b="1" dirty="0">
                <a:solidFill>
                  <a:schemeClr val="accent5">
                    <a:lumMod val="50000"/>
                  </a:schemeClr>
                </a:solidFill>
              </a:rPr>
              <a:t>Why this product could be interesting for you?</a:t>
            </a:r>
            <a:endParaRPr lang="ru-RU" sz="3600" b="1" dirty="0">
              <a:solidFill>
                <a:schemeClr val="accent5">
                  <a:lumMod val="50000"/>
                </a:schemeClr>
              </a:solidFill>
            </a:endParaRPr>
          </a:p>
          <a:p>
            <a:r>
              <a:rPr lang="en-US" sz="3600" dirty="0">
                <a:solidFill>
                  <a:schemeClr val="tx1">
                    <a:lumMod val="95000"/>
                    <a:lumOff val="5000"/>
                  </a:schemeClr>
                </a:solidFill>
              </a:rPr>
              <a:t>There are several reasons:</a:t>
            </a:r>
            <a:endParaRPr lang="ru-RU" sz="3600" dirty="0">
              <a:solidFill>
                <a:schemeClr val="tx1">
                  <a:lumMod val="95000"/>
                  <a:lumOff val="5000"/>
                </a:schemeClr>
              </a:solidFill>
            </a:endParaRPr>
          </a:p>
          <a:p>
            <a:pPr marL="285750" lvl="0" indent="-285750">
              <a:buFont typeface="Arial" panose="020B0604020202020204" pitchFamily="34" charset="0"/>
              <a:buChar char="•"/>
            </a:pPr>
            <a:r>
              <a:rPr lang="en-US" sz="3600" dirty="0">
                <a:solidFill>
                  <a:schemeClr val="tx1">
                    <a:lumMod val="95000"/>
                    <a:lumOff val="5000"/>
                  </a:schemeClr>
                </a:solidFill>
              </a:rPr>
              <a:t>The ability to quickly find out the location of the place for fishing</a:t>
            </a:r>
            <a:r>
              <a:rPr lang="ru-RU" sz="3600" dirty="0">
                <a:solidFill>
                  <a:schemeClr val="tx1">
                    <a:lumMod val="95000"/>
                    <a:lumOff val="5000"/>
                  </a:schemeClr>
                </a:solidFill>
              </a:rPr>
              <a:t>.</a:t>
            </a:r>
            <a:endParaRPr lang="en-US" sz="3600" dirty="0">
              <a:solidFill>
                <a:schemeClr val="tx1">
                  <a:lumMod val="95000"/>
                  <a:lumOff val="5000"/>
                </a:schemeClr>
              </a:solidFill>
            </a:endParaRPr>
          </a:p>
          <a:p>
            <a:pPr marL="285750" lvl="0" indent="-285750">
              <a:buFont typeface="Arial" panose="020B0604020202020204" pitchFamily="34" charset="0"/>
              <a:buChar char="•"/>
            </a:pPr>
            <a:r>
              <a:rPr lang="en-US" sz="3600" dirty="0">
                <a:solidFill>
                  <a:schemeClr val="tx1">
                    <a:lumMod val="95000"/>
                    <a:lumOff val="5000"/>
                  </a:schemeClr>
                </a:solidFill>
              </a:rPr>
              <a:t>Reducing the time spent searching for a convenient way</a:t>
            </a:r>
            <a:r>
              <a:rPr lang="ru-RU" sz="3600" dirty="0">
                <a:solidFill>
                  <a:schemeClr val="tx1">
                    <a:lumMod val="95000"/>
                    <a:lumOff val="5000"/>
                  </a:schemeClr>
                </a:solidFill>
              </a:rPr>
              <a:t>.</a:t>
            </a:r>
          </a:p>
          <a:p>
            <a:pPr marL="285750" lvl="0" indent="-285750">
              <a:buFont typeface="Arial" panose="020B0604020202020204" pitchFamily="34" charset="0"/>
              <a:buChar char="•"/>
            </a:pPr>
            <a:r>
              <a:rPr lang="en-US" sz="3600" dirty="0">
                <a:solidFill>
                  <a:schemeClr val="tx1">
                    <a:lumMod val="95000"/>
                    <a:lumOff val="5000"/>
                  </a:schemeClr>
                </a:solidFill>
              </a:rPr>
              <a:t>Simplicity, ease, efficiency and availability of product use by a large number of users</a:t>
            </a:r>
            <a:r>
              <a:rPr lang="en-US" sz="3600" dirty="0" smtClean="0">
                <a:solidFill>
                  <a:schemeClr val="tx1">
                    <a:lumMod val="95000"/>
                    <a:lumOff val="5000"/>
                  </a:schemeClr>
                </a:solidFill>
              </a:rPr>
              <a:t>.</a:t>
            </a:r>
            <a:endParaRPr lang="ru-RU" sz="3600" dirty="0">
              <a:solidFill>
                <a:schemeClr val="tx1">
                  <a:lumMod val="95000"/>
                  <a:lumOff val="5000"/>
                </a:schemeClr>
              </a:solidFill>
            </a:endParaRPr>
          </a:p>
        </p:txBody>
      </p:sp>
    </p:spTree>
    <p:extLst>
      <p:ext uri="{BB962C8B-B14F-4D97-AF65-F5344CB8AC3E}">
        <p14:creationId xmlns:p14="http://schemas.microsoft.com/office/powerpoint/2010/main" val="82724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0"/>
            <a:ext cx="10521778" cy="1062681"/>
          </a:xfrm>
        </p:spPr>
        <p:txBody>
          <a:bodyPr>
            <a:noAutofit/>
          </a:bodyPr>
          <a:lstStyle/>
          <a:p>
            <a:r>
              <a:rPr lang="en-US" sz="7800" b="1" dirty="0" smtClean="0">
                <a:effectLst>
                  <a:outerShdw blurRad="38100" dist="38100" dir="2700000" algn="tl">
                    <a:srgbClr val="000000">
                      <a:alpha val="43137"/>
                    </a:srgbClr>
                  </a:outerShdw>
                </a:effectLst>
              </a:rPr>
              <a:t>Fishbone Diagram</a:t>
            </a:r>
            <a:endParaRPr lang="uk-UA" sz="7800" b="1" dirty="0">
              <a:effectLst>
                <a:outerShdw blurRad="38100" dist="38100" dir="2700000" algn="tl">
                  <a:srgbClr val="000000">
                    <a:alpha val="43137"/>
                  </a:srgbClr>
                </a:outerShdw>
              </a:effectLst>
            </a:endParaRPr>
          </a:p>
        </p:txBody>
      </p:sp>
      <p:sp>
        <p:nvSpPr>
          <p:cNvPr id="3" name="Содержимое 2"/>
          <p:cNvSpPr>
            <a:spLocks noGrp="1"/>
          </p:cNvSpPr>
          <p:nvPr>
            <p:ph idx="1"/>
          </p:nvPr>
        </p:nvSpPr>
        <p:spPr/>
        <p:txBody>
          <a:bodyPr/>
          <a:lstStyle/>
          <a:p>
            <a:endParaRPr lang="uk-UA" dirty="0"/>
          </a:p>
        </p:txBody>
      </p:sp>
      <p:pic>
        <p:nvPicPr>
          <p:cNvPr id="1026" name="Picture 2" descr="C:\Users\Minson\Desktop\blankfish - копия.png"/>
          <p:cNvPicPr>
            <a:picLocks noChangeAspect="1" noChangeArrowheads="1"/>
          </p:cNvPicPr>
          <p:nvPr/>
        </p:nvPicPr>
        <p:blipFill>
          <a:blip r:embed="rId2" cstate="print"/>
          <a:srcRect/>
          <a:stretch>
            <a:fillRect/>
          </a:stretch>
        </p:blipFill>
        <p:spPr bwMode="auto">
          <a:xfrm>
            <a:off x="358339" y="1130857"/>
            <a:ext cx="11491913" cy="5611813"/>
          </a:xfrm>
          <a:prstGeom prst="rect">
            <a:avLst/>
          </a:prstGeom>
          <a:noFill/>
        </p:spPr>
      </p:pic>
      <p:sp>
        <p:nvSpPr>
          <p:cNvPr id="5" name="Прямоугольник 4"/>
          <p:cNvSpPr/>
          <p:nvPr/>
        </p:nvSpPr>
        <p:spPr>
          <a:xfrm>
            <a:off x="0" y="0"/>
            <a:ext cx="12192000" cy="6858000"/>
          </a:xfrm>
          <a:prstGeom prst="rect">
            <a:avLst/>
          </a:prstGeom>
          <a:solidFill>
            <a:srgbClr val="04D0E6">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385498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0" y="0"/>
            <a:ext cx="12192000" cy="6858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838200" y="0"/>
            <a:ext cx="10515600" cy="1293341"/>
          </a:xfrm>
        </p:spPr>
        <p:txBody>
          <a:bodyPr>
            <a:normAutofit/>
          </a:bodyPr>
          <a:lstStyle/>
          <a:p>
            <a:r>
              <a:rPr lang="en-US" sz="7800" b="1" dirty="0" smtClean="0">
                <a:effectLst>
                  <a:outerShdw blurRad="38100" dist="38100" dir="2700000" algn="tl">
                    <a:srgbClr val="000000">
                      <a:alpha val="43137"/>
                    </a:srgbClr>
                  </a:outerShdw>
                </a:effectLst>
              </a:rPr>
              <a:t>Pareto diagram</a:t>
            </a:r>
            <a:endParaRPr lang="uk-UA" sz="7800" b="1" dirty="0">
              <a:effectLst>
                <a:outerShdw blurRad="38100" dist="38100" dir="2700000" algn="tl">
                  <a:srgbClr val="000000">
                    <a:alpha val="43137"/>
                  </a:srgbClr>
                </a:outerShdw>
              </a:effectLst>
            </a:endParaRPr>
          </a:p>
        </p:txBody>
      </p:sp>
      <p:graphicFrame>
        <p:nvGraphicFramePr>
          <p:cNvPr id="4" name="Диаграмма 3"/>
          <p:cNvGraphicFramePr/>
          <p:nvPr>
            <p:extLst/>
          </p:nvPr>
        </p:nvGraphicFramePr>
        <p:xfrm>
          <a:off x="556878" y="1185333"/>
          <a:ext cx="11482722"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2668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l="-6000" r="-6000"/>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831850" y="2056580"/>
            <a:ext cx="10515600" cy="2852737"/>
          </a:xfrm>
        </p:spPr>
        <p:txBody>
          <a:bodyPr>
            <a:normAutofit/>
          </a:bodyPr>
          <a:lstStyle/>
          <a:p>
            <a:pPr algn="ctr"/>
            <a:r>
              <a:rPr lang="en-US" sz="7200" b="1" dirty="0" smtClean="0">
                <a:effectLst>
                  <a:outerShdw blurRad="38100" dist="38100" dir="2700000" algn="tl">
                    <a:srgbClr val="000000">
                      <a:alpha val="43137"/>
                    </a:srgbClr>
                  </a:outerShdw>
                </a:effectLst>
              </a:rPr>
              <a:t>2. Understanding the needs of users</a:t>
            </a:r>
            <a:r>
              <a:rPr lang="en-US" sz="5400" b="1" dirty="0" smtClean="0">
                <a:effectLst>
                  <a:outerShdw blurRad="38100" dist="38100" dir="2700000" algn="tl">
                    <a:srgbClr val="000000">
                      <a:alpha val="43137"/>
                    </a:srgbClr>
                  </a:outerShdw>
                </a:effectLst>
              </a:rPr>
              <a:t/>
            </a:r>
            <a:br>
              <a:rPr lang="en-US" sz="5400" b="1" dirty="0" smtClean="0">
                <a:effectLst>
                  <a:outerShdw blurRad="38100" dist="38100" dir="2700000" algn="tl">
                    <a:srgbClr val="000000">
                      <a:alpha val="43137"/>
                    </a:srgbClr>
                  </a:outerShdw>
                </a:effectLst>
              </a:rPr>
            </a:br>
            <a:endParaRPr lang="en-US" sz="5400" b="1" dirty="0">
              <a:effectLst>
                <a:outerShdw blurRad="38100" dist="38100" dir="2700000" algn="tl">
                  <a:srgbClr val="000000">
                    <a:alpha val="43137"/>
                  </a:srgbClr>
                </a:outerShdw>
              </a:effectLst>
            </a:endParaRPr>
          </a:p>
        </p:txBody>
      </p:sp>
      <p:sp>
        <p:nvSpPr>
          <p:cNvPr id="5" name="Текст 4"/>
          <p:cNvSpPr>
            <a:spLocks noGrp="1"/>
          </p:cNvSpPr>
          <p:nvPr>
            <p:ph type="body" idx="1"/>
          </p:nvPr>
        </p:nvSpPr>
        <p:spPr/>
        <p:txBody>
          <a:bodyPr/>
          <a:lstStyle/>
          <a:p>
            <a:endParaRPr lang="en-US"/>
          </a:p>
        </p:txBody>
      </p:sp>
    </p:spTree>
    <p:extLst>
      <p:ext uri="{BB962C8B-B14F-4D97-AF65-F5344CB8AC3E}">
        <p14:creationId xmlns:p14="http://schemas.microsoft.com/office/powerpoint/2010/main" val="25300456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2971"/>
            <a:ext cx="10515600" cy="1325563"/>
          </a:xfrm>
        </p:spPr>
        <p:txBody>
          <a:bodyPr/>
          <a:lstStyle/>
          <a:p>
            <a:pPr algn="ctr"/>
            <a:r>
              <a:rPr lang="en-US" dirty="0" smtClean="0"/>
              <a:t>The functions of a product or system</a:t>
            </a:r>
            <a:endParaRPr lang="en-US" dirty="0"/>
          </a:p>
        </p:txBody>
      </p:sp>
      <p:graphicFrame>
        <p:nvGraphicFramePr>
          <p:cNvPr id="4" name="Объект 3"/>
          <p:cNvGraphicFramePr>
            <a:graphicFrameLocks noGrp="1"/>
          </p:cNvGraphicFramePr>
          <p:nvPr>
            <p:ph idx="1"/>
          </p:nvPr>
        </p:nvGraphicFramePr>
        <p:xfrm>
          <a:off x="838200" y="1548534"/>
          <a:ext cx="10515600" cy="4326495"/>
        </p:xfrm>
        <a:graphic>
          <a:graphicData uri="http://schemas.openxmlformats.org/drawingml/2006/table">
            <a:tbl>
              <a:tblPr firstRow="1" bandRow="1">
                <a:tableStyleId>{BC89EF96-8CEA-46FF-86C4-4CE0E7609802}</a:tableStyleId>
              </a:tblPr>
              <a:tblGrid>
                <a:gridCol w="5257800">
                  <a:extLst>
                    <a:ext uri="{9D8B030D-6E8A-4147-A177-3AD203B41FA5}">
                      <a16:colId xmlns:a16="http://schemas.microsoft.com/office/drawing/2014/main" xmlns="" val="3660996414"/>
                    </a:ext>
                  </a:extLst>
                </a:gridCol>
                <a:gridCol w="5257800">
                  <a:extLst>
                    <a:ext uri="{9D8B030D-6E8A-4147-A177-3AD203B41FA5}">
                      <a16:colId xmlns:a16="http://schemas.microsoft.com/office/drawing/2014/main" xmlns="" val="436039164"/>
                    </a:ext>
                  </a:extLst>
                </a:gridCol>
              </a:tblGrid>
              <a:tr h="676323">
                <a:tc>
                  <a:txBody>
                    <a:bodyPr/>
                    <a:lstStyle/>
                    <a:p>
                      <a:pPr algn="l"/>
                      <a:r>
                        <a:rPr lang="en-US" sz="3600" dirty="0" smtClean="0"/>
                        <a:t>Function</a:t>
                      </a:r>
                      <a:endParaRPr lang="en-US" sz="3600" dirty="0"/>
                    </a:p>
                  </a:txBody>
                  <a:tcPr/>
                </a:tc>
                <a:tc>
                  <a:txBody>
                    <a:bodyPr/>
                    <a:lstStyle/>
                    <a:p>
                      <a:pPr algn="ctr"/>
                      <a:r>
                        <a:rPr lang="en-US" sz="2800" dirty="0" smtClean="0"/>
                        <a:t>The ability to assess the places for fishing</a:t>
                      </a:r>
                      <a:endParaRPr lang="en-US" sz="2800" dirty="0"/>
                    </a:p>
                  </a:txBody>
                  <a:tcPr/>
                </a:tc>
                <a:extLst>
                  <a:ext uri="{0D108BD9-81ED-4DB2-BD59-A6C34878D82A}">
                    <a16:rowId xmlns:a16="http://schemas.microsoft.com/office/drawing/2014/main" xmlns="" val="2661170786"/>
                  </a:ext>
                </a:extLst>
              </a:tr>
              <a:tr h="676323">
                <a:tc>
                  <a:txBody>
                    <a:bodyPr/>
                    <a:lstStyle/>
                    <a:p>
                      <a:pPr algn="l"/>
                      <a:r>
                        <a:rPr lang="en-US" sz="3600" dirty="0" smtClean="0"/>
                        <a:t>Status</a:t>
                      </a:r>
                      <a:endParaRPr lang="en-US" sz="3600" dirty="0"/>
                    </a:p>
                  </a:txBody>
                  <a:tcPr/>
                </a:tc>
                <a:tc>
                  <a:txBody>
                    <a:bodyPr/>
                    <a:lstStyle/>
                    <a:p>
                      <a:pPr algn="l"/>
                      <a:r>
                        <a:rPr lang="en-US" sz="3200" dirty="0" smtClean="0"/>
                        <a:t>Included</a:t>
                      </a:r>
                      <a:endParaRPr lang="en-US" sz="3200" dirty="0"/>
                    </a:p>
                  </a:txBody>
                  <a:tcPr/>
                </a:tc>
                <a:extLst>
                  <a:ext uri="{0D108BD9-81ED-4DB2-BD59-A6C34878D82A}">
                    <a16:rowId xmlns:a16="http://schemas.microsoft.com/office/drawing/2014/main" xmlns="" val="1327906213"/>
                  </a:ext>
                </a:extLst>
              </a:tr>
              <a:tr h="676323">
                <a:tc>
                  <a:txBody>
                    <a:bodyPr/>
                    <a:lstStyle/>
                    <a:p>
                      <a:pPr algn="l"/>
                      <a:r>
                        <a:rPr lang="en-US" sz="3600" dirty="0" smtClean="0"/>
                        <a:t>Priority</a:t>
                      </a:r>
                    </a:p>
                  </a:txBody>
                  <a:tcPr/>
                </a:tc>
                <a:tc>
                  <a:txBody>
                    <a:bodyPr/>
                    <a:lstStyle/>
                    <a:p>
                      <a:pPr algn="l"/>
                      <a:r>
                        <a:rPr lang="en-US" sz="3200" dirty="0" smtClean="0"/>
                        <a:t>High</a:t>
                      </a:r>
                    </a:p>
                  </a:txBody>
                  <a:tcPr/>
                </a:tc>
                <a:extLst>
                  <a:ext uri="{0D108BD9-81ED-4DB2-BD59-A6C34878D82A}">
                    <a16:rowId xmlns:a16="http://schemas.microsoft.com/office/drawing/2014/main" xmlns="" val="353916270"/>
                  </a:ext>
                </a:extLst>
              </a:tr>
              <a:tr h="676323">
                <a:tc>
                  <a:txBody>
                    <a:bodyPr/>
                    <a:lstStyle/>
                    <a:p>
                      <a:pPr algn="l"/>
                      <a:r>
                        <a:rPr lang="en-US" sz="3600" dirty="0" smtClean="0"/>
                        <a:t>Labor intensity</a:t>
                      </a:r>
                      <a:endParaRPr lang="en-US" sz="3600" dirty="0"/>
                    </a:p>
                  </a:txBody>
                  <a:tcPr/>
                </a:tc>
                <a:tc>
                  <a:txBody>
                    <a:bodyPr/>
                    <a:lstStyle/>
                    <a:p>
                      <a:pPr algn="l"/>
                      <a:r>
                        <a:rPr lang="en-US" sz="3200" dirty="0" smtClean="0"/>
                        <a:t>Average</a:t>
                      </a:r>
                      <a:endParaRPr lang="en-US" sz="3200" dirty="0"/>
                    </a:p>
                  </a:txBody>
                  <a:tcPr/>
                </a:tc>
                <a:extLst>
                  <a:ext uri="{0D108BD9-81ED-4DB2-BD59-A6C34878D82A}">
                    <a16:rowId xmlns:a16="http://schemas.microsoft.com/office/drawing/2014/main" xmlns="" val="1250220560"/>
                  </a:ext>
                </a:extLst>
              </a:tr>
              <a:tr h="676323">
                <a:tc>
                  <a:txBody>
                    <a:bodyPr/>
                    <a:lstStyle/>
                    <a:p>
                      <a:pPr algn="l"/>
                      <a:r>
                        <a:rPr lang="en-US" sz="3600" dirty="0" smtClean="0"/>
                        <a:t>Risk</a:t>
                      </a:r>
                    </a:p>
                  </a:txBody>
                  <a:tcPr/>
                </a:tc>
                <a:tc>
                  <a:txBody>
                    <a:bodyPr/>
                    <a:lstStyle/>
                    <a:p>
                      <a:pPr algn="l"/>
                      <a:r>
                        <a:rPr lang="en-US" sz="3200" dirty="0" smtClean="0"/>
                        <a:t>Low</a:t>
                      </a:r>
                      <a:endParaRPr lang="en-US" sz="3200" dirty="0"/>
                    </a:p>
                  </a:txBody>
                  <a:tcPr/>
                </a:tc>
                <a:extLst>
                  <a:ext uri="{0D108BD9-81ED-4DB2-BD59-A6C34878D82A}">
                    <a16:rowId xmlns:a16="http://schemas.microsoft.com/office/drawing/2014/main" xmlns="" val="4228207092"/>
                  </a:ext>
                </a:extLst>
              </a:tr>
              <a:tr h="676323">
                <a:tc>
                  <a:txBody>
                    <a:bodyPr/>
                    <a:lstStyle/>
                    <a:p>
                      <a:pPr algn="l"/>
                      <a:r>
                        <a:rPr lang="en-US" sz="3600" dirty="0" smtClean="0"/>
                        <a:t>Stability</a:t>
                      </a:r>
                      <a:endParaRPr lang="en-US" sz="3600" dirty="0"/>
                    </a:p>
                  </a:txBody>
                  <a:tcPr/>
                </a:tc>
                <a:tc>
                  <a:txBody>
                    <a:bodyPr/>
                    <a:lstStyle/>
                    <a:p>
                      <a:pPr algn="l"/>
                      <a:r>
                        <a:rPr lang="en-US" sz="3200" dirty="0" smtClean="0"/>
                        <a:t>High</a:t>
                      </a:r>
                      <a:endParaRPr lang="en-US" sz="3200" dirty="0"/>
                    </a:p>
                  </a:txBody>
                  <a:tcPr/>
                </a:tc>
                <a:extLst>
                  <a:ext uri="{0D108BD9-81ED-4DB2-BD59-A6C34878D82A}">
                    <a16:rowId xmlns:a16="http://schemas.microsoft.com/office/drawing/2014/main" xmlns="" val="2875815538"/>
                  </a:ext>
                </a:extLst>
              </a:tr>
            </a:tbl>
          </a:graphicData>
        </a:graphic>
      </p:graphicFrame>
    </p:spTree>
    <p:extLst>
      <p:ext uri="{BB962C8B-B14F-4D97-AF65-F5344CB8AC3E}">
        <p14:creationId xmlns:p14="http://schemas.microsoft.com/office/powerpoint/2010/main" val="311884451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TotalTime>
  <Words>1522</Words>
  <Application>Microsoft Office PowerPoint</Application>
  <PresentationFormat>Широкоэкранный</PresentationFormat>
  <Paragraphs>494</Paragraphs>
  <Slides>49</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49</vt:i4>
      </vt:variant>
    </vt:vector>
  </HeadingPairs>
  <TitlesOfParts>
    <vt:vector size="57" baseType="lpstr">
      <vt:lpstr>Arial</vt:lpstr>
      <vt:lpstr>Calibri</vt:lpstr>
      <vt:lpstr>Calibri Light</vt:lpstr>
      <vt:lpstr>Segoe UI</vt:lpstr>
      <vt:lpstr>Segoe UI Light</vt:lpstr>
      <vt:lpstr>Symbol</vt:lpstr>
      <vt:lpstr>Times New Roman</vt:lpstr>
      <vt:lpstr>Тема Office</vt:lpstr>
      <vt:lpstr>FishingPlace</vt:lpstr>
      <vt:lpstr>Our team</vt:lpstr>
      <vt:lpstr>Презентация PowerPoint</vt:lpstr>
      <vt:lpstr>Презентация PowerPoint</vt:lpstr>
      <vt:lpstr>Презентация PowerPoint</vt:lpstr>
      <vt:lpstr>Fishbone Diagram</vt:lpstr>
      <vt:lpstr>Pareto diagram</vt:lpstr>
      <vt:lpstr>2. Understanding the needs of users </vt:lpstr>
      <vt:lpstr>The functions of a product or system</vt:lpstr>
      <vt:lpstr>The functions of a product or system</vt:lpstr>
      <vt:lpstr>The functions of a product or system</vt:lpstr>
      <vt:lpstr>The functions of a product or system</vt:lpstr>
      <vt:lpstr>The functions of a product or system</vt:lpstr>
      <vt:lpstr>The functions of a product or system</vt:lpstr>
      <vt:lpstr>The functions of a product or system</vt:lpstr>
      <vt:lpstr>The functions of a product or system</vt:lpstr>
      <vt:lpstr>The functions of a product or system</vt:lpstr>
      <vt:lpstr>Methods for identifying requirements</vt:lpstr>
      <vt:lpstr>Questionnaire </vt:lpstr>
      <vt:lpstr>Interviewing</vt:lpstr>
      <vt:lpstr>Meeting on requirements</vt:lpstr>
      <vt:lpstr>Creating Ideas</vt:lpstr>
      <vt:lpstr>Creating Ideas</vt:lpstr>
      <vt:lpstr>Creating Ideas</vt:lpstr>
      <vt:lpstr>Clipping Ideas</vt:lpstr>
      <vt:lpstr>Grouping ideas</vt:lpstr>
      <vt:lpstr>Prioritization</vt:lpstr>
      <vt:lpstr>Storyboard</vt:lpstr>
      <vt:lpstr>Precedents</vt:lpstr>
      <vt:lpstr>Prototyping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4. Scope Management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Thanks For Your Attention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FishingPlace</dc:title>
  <dc:creator>Пользователь Windows</dc:creator>
  <cp:lastModifiedBy>Пользователь Windows</cp:lastModifiedBy>
  <cp:revision>49</cp:revision>
  <dcterms:created xsi:type="dcterms:W3CDTF">2018-06-03T12:11:15Z</dcterms:created>
  <dcterms:modified xsi:type="dcterms:W3CDTF">2018-06-03T22:55:43Z</dcterms:modified>
</cp:coreProperties>
</file>